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2"/>
  </p:notesMasterIdLst>
  <p:sldIdLst>
    <p:sldId id="281" r:id="rId2"/>
    <p:sldId id="324" r:id="rId3"/>
    <p:sldId id="325" r:id="rId4"/>
    <p:sldId id="326" r:id="rId5"/>
    <p:sldId id="330" r:id="rId6"/>
    <p:sldId id="352" r:id="rId7"/>
    <p:sldId id="329" r:id="rId8"/>
    <p:sldId id="328" r:id="rId9"/>
    <p:sldId id="322" r:id="rId10"/>
    <p:sldId id="320" r:id="rId11"/>
    <p:sldId id="333" r:id="rId12"/>
    <p:sldId id="351" r:id="rId13"/>
    <p:sldId id="334" r:id="rId14"/>
    <p:sldId id="335" r:id="rId15"/>
    <p:sldId id="347" r:id="rId16"/>
    <p:sldId id="350" r:id="rId17"/>
    <p:sldId id="336" r:id="rId18"/>
    <p:sldId id="337" r:id="rId19"/>
    <p:sldId id="349" r:id="rId20"/>
    <p:sldId id="348" r:id="rId21"/>
    <p:sldId id="338" r:id="rId22"/>
    <p:sldId id="339" r:id="rId23"/>
    <p:sldId id="340" r:id="rId24"/>
    <p:sldId id="345" r:id="rId25"/>
    <p:sldId id="342" r:id="rId26"/>
    <p:sldId id="346" r:id="rId27"/>
    <p:sldId id="343" r:id="rId28"/>
    <p:sldId id="331" r:id="rId29"/>
    <p:sldId id="341" r:id="rId30"/>
    <p:sldId id="314" r:id="rId31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3399"/>
    <a:srgbClr val="FFCC66"/>
    <a:srgbClr val="66FF99"/>
    <a:srgbClr val="990000"/>
    <a:srgbClr val="FF3300"/>
    <a:srgbClr val="00CC6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7AD2AA-18DD-043A-B579-78692AC1AA15}" v="25" dt="2020-09-09T22:12:17.444"/>
    <p1510:client id="{1CF77153-2BDA-7A13-767C-9DF059734CE1}" v="129" dt="2020-09-14T22:13:48.787"/>
    <p1510:client id="{7FB5B5B4-A12E-D711-9AD8-F08F79CE12A5}" v="106" dt="2022-03-09T15:45:25.152"/>
    <p1510:client id="{8643EAE7-7E26-409E-AC31-6458574433BE}" v="100" dt="2020-09-07T22:19:40.279"/>
    <p1510:client id="{9C495680-6ABE-6C94-95EE-154C7F8064AD}" v="366" dt="2022-09-05T16:23:45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726" y="-906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858"/>
    </p:cViewPr>
  </p:sorterViewPr>
  <p:notesViewPr>
    <p:cSldViewPr>
      <p:cViewPr varScale="1">
        <p:scale>
          <a:sx n="43" d="100"/>
          <a:sy n="43" d="100"/>
        </p:scale>
        <p:origin x="-142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2D51304-6FA8-4E87-A223-22BAD369C2C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FDABAEC-CD60-4F6C-B8D0-5360ADB6DB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DCACABC2-56F7-4D1B-A102-DD6265CFE4F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EA3D3AF7-CD22-4022-AE92-EE14615B346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19F14CDC-A5FB-4E35-955F-5162A1E101B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6F931240-2CBE-46D7-A847-016114486A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AC89E29-969A-4D52-8FBF-963F9E2A2C67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492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102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069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908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220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012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062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385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70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29274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786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>
            <a:extLst>
              <a:ext uri="{FF2B5EF4-FFF2-40B4-BE49-F238E27FC236}">
                <a16:creationId xmlns:a16="http://schemas.microsoft.com/office/drawing/2014/main" id="{C06735E8-D9B1-4106-8248-638EBD1EF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4488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1032" name="Text Box 8">
            <a:extLst>
              <a:ext uri="{FF2B5EF4-FFF2-40B4-BE49-F238E27FC236}">
                <a16:creationId xmlns:a16="http://schemas.microsoft.com/office/drawing/2014/main" id="{C8E78AFF-F82C-4447-9771-4109E6663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25" y="6553200"/>
            <a:ext cx="15525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s-MX" sz="1200">
                <a:solidFill>
                  <a:schemeClr val="folHlink"/>
                </a:solidFill>
                <a:latin typeface="Calibri" pitchFamily="34" charset="0"/>
              </a:rPr>
              <a:t>PC2 itam 27-8-2015</a:t>
            </a:r>
            <a:endParaRPr lang="en-US" altLang="es-MX" sz="1200">
              <a:solidFill>
                <a:schemeClr val="folHlin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bfs.admin.ch/bfs/fr/home/statistiques/politique/votations/annee-2022.html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youtube.com/watch?v=SuPOQyJb7l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736EA04B-C477-4E1A-9AC4-54C8B4CA8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00050"/>
            <a:ext cx="6400800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5400">
                <a:latin typeface="Arial" panose="020B0604020202020204" pitchFamily="34" charset="0"/>
              </a:rPr>
              <a:t>Clase 3</a:t>
            </a:r>
            <a:br>
              <a:rPr lang="en-US" altLang="es-MX" sz="5400">
                <a:latin typeface="Arial" panose="020B0604020202020204" pitchFamily="34" charset="0"/>
              </a:rPr>
            </a:br>
            <a:br>
              <a:rPr lang="en-US" altLang="es-MX" sz="5400">
                <a:latin typeface="Arial" panose="020B0604020202020204" pitchFamily="34" charset="0"/>
              </a:rPr>
            </a:br>
            <a:r>
              <a:rPr lang="es-MX" altLang="es-MX" sz="5400">
                <a:latin typeface="Arial" panose="020B0604020202020204" pitchFamily="34" charset="0"/>
              </a:rPr>
              <a:t>El modelo consensual de democracia</a:t>
            </a:r>
            <a:br>
              <a:rPr lang="es-MX" altLang="es-MX" sz="5400">
                <a:latin typeface="Arial" panose="020B0604020202020204" pitchFamily="34" charset="0"/>
              </a:rPr>
            </a:br>
            <a:br>
              <a:rPr lang="es-MX" altLang="es-MX" sz="5400">
                <a:latin typeface="Arial" panose="020B0604020202020204" pitchFamily="34" charset="0"/>
              </a:rPr>
            </a:br>
            <a:r>
              <a:rPr lang="es-MX" altLang="es-MX" sz="5400">
                <a:latin typeface="Arial" panose="020B0604020202020204" pitchFamily="34" charset="0"/>
              </a:rPr>
              <a:t>Suiza</a:t>
            </a:r>
            <a:endParaRPr lang="en-US" altLang="es-MX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 descr="C:\Documents and Settings\emagar\Mis documentos\Mis imágenes\aerial switzerland.jpg">
            <a:extLst>
              <a:ext uri="{FF2B5EF4-FFF2-40B4-BE49-F238E27FC236}">
                <a16:creationId xmlns:a16="http://schemas.microsoft.com/office/drawing/2014/main" id="{82BC76F6-60F8-4ACB-A153-B6754388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2400"/>
            <a:ext cx="4281488" cy="600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4">
            <a:extLst>
              <a:ext uri="{FF2B5EF4-FFF2-40B4-BE49-F238E27FC236}">
                <a16:creationId xmlns:a16="http://schemas.microsoft.com/office/drawing/2014/main" id="{4D26A275-BFAA-41CF-A0C5-B47BEBB2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0"/>
            <a:ext cx="5181600" cy="1143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10244" name="Text Box 5">
            <a:extLst>
              <a:ext uri="{FF2B5EF4-FFF2-40B4-BE49-F238E27FC236}">
                <a16:creationId xmlns:a16="http://schemas.microsoft.com/office/drawing/2014/main" id="{2079BA9F-FA67-4AE7-9F34-1C2B98CA6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Topografía suiza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C7A4714D-D2D7-41E0-AD9C-29CD5B88C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715000"/>
            <a:ext cx="48006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2800" dirty="0">
                <a:latin typeface="Arial"/>
                <a:cs typeface="Arial"/>
              </a:rPr>
              <a:t>Vecinos cercanos pero muy distintos, Cachemira </a:t>
            </a:r>
            <a:endParaRPr lang="es-ES" altLang="es-MX" sz="2800" dirty="0">
              <a:latin typeface="Arial" panose="020B0604020202020204" pitchFamily="34" charset="0"/>
            </a:endParaRPr>
          </a:p>
        </p:txBody>
      </p:sp>
      <p:pic>
        <p:nvPicPr>
          <p:cNvPr id="72711" name="Picture 7">
            <a:extLst>
              <a:ext uri="{FF2B5EF4-FFF2-40B4-BE49-F238E27FC236}">
                <a16:creationId xmlns:a16="http://schemas.microsoft.com/office/drawing/2014/main" id="{D53204F6-A429-41AE-BEC7-CFE5CA636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75" y="990600"/>
            <a:ext cx="4873625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2" name="Picture 8">
            <a:extLst>
              <a:ext uri="{FF2B5EF4-FFF2-40B4-BE49-F238E27FC236}">
                <a16:creationId xmlns:a16="http://schemas.microsoft.com/office/drawing/2014/main" id="{B8CD48FB-D529-4134-B940-9D00BCE95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47750"/>
            <a:ext cx="609917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0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234573D4-090C-4C09-B0E9-669302707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69875"/>
            <a:ext cx="4864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unión hace la fuerza</a:t>
            </a:r>
          </a:p>
        </p:txBody>
      </p:sp>
      <p:sp>
        <p:nvSpPr>
          <p:cNvPr id="86019" name="Text Box 3">
            <a:extLst>
              <a:ext uri="{FF2B5EF4-FFF2-40B4-BE49-F238E27FC236}">
                <a16:creationId xmlns:a16="http://schemas.microsoft.com/office/drawing/2014/main" id="{DF091590-ED52-444C-943A-0497C4E65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S. XIII-XIV: los Habsburgo buscan recuperar el control de poblados alemanes de los Alpes</a:t>
            </a:r>
          </a:p>
        </p:txBody>
      </p:sp>
      <p:sp>
        <p:nvSpPr>
          <p:cNvPr id="86020" name="Text Box 4">
            <a:extLst>
              <a:ext uri="{FF2B5EF4-FFF2-40B4-BE49-F238E27FC236}">
                <a16:creationId xmlns:a16="http://schemas.microsoft.com/office/drawing/2014/main" id="{BAD326DA-CCF9-4FDB-92F8-8F168381F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638800"/>
            <a:ext cx="8153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</a:t>
            </a:r>
            <a:r>
              <a:rPr lang="en-US" altLang="es-MX" sz="3200" i="1">
                <a:latin typeface="Arial" panose="020B0604020202020204" pitchFamily="34" charset="0"/>
              </a:rPr>
              <a:t>N</a:t>
            </a:r>
            <a:r>
              <a:rPr lang="en-US" altLang="es-MX" sz="3200">
                <a:latin typeface="Arial" panose="020B0604020202020204" pitchFamily="34" charset="0"/>
              </a:rPr>
              <a:t> y el consenso, diversidad creciente </a:t>
            </a:r>
          </a:p>
        </p:txBody>
      </p:sp>
      <p:sp>
        <p:nvSpPr>
          <p:cNvPr id="86021" name="Text Box 5">
            <a:extLst>
              <a:ext uri="{FF2B5EF4-FFF2-40B4-BE49-F238E27FC236}">
                <a16:creationId xmlns:a16="http://schemas.microsoft.com/office/drawing/2014/main" id="{31B220FD-2B68-4229-B9A4-F2D66A10A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514600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CH</a:t>
            </a:r>
            <a:r>
              <a:rPr lang="en-US" altLang="es-MX" sz="3200">
                <a:latin typeface="Arial" panose="020B0604020202020204" pitchFamily="34" charset="0"/>
              </a:rPr>
              <a:t> (1481): alianza </a:t>
            </a:r>
            <a:r>
              <a:rPr lang="en-US" altLang="es-MX" sz="3200" b="1">
                <a:latin typeface="Arial" panose="020B0604020202020204" pitchFamily="34" charset="0"/>
              </a:rPr>
              <a:t>defensiva</a:t>
            </a:r>
            <a:r>
              <a:rPr lang="en-US" altLang="es-MX" sz="3200">
                <a:latin typeface="Arial" panose="020B0604020202020204" pitchFamily="34" charset="0"/>
              </a:rPr>
              <a:t> de cantones urbanos (Lucerna, Zurich, Berna) con rurales</a:t>
            </a:r>
            <a:endParaRPr lang="en-US" altLang="es-MX" sz="3200" b="1">
              <a:latin typeface="Arial" panose="020B0604020202020204" pitchFamily="34" charset="0"/>
            </a:endParaRPr>
          </a:p>
        </p:txBody>
      </p:sp>
      <p:sp>
        <p:nvSpPr>
          <p:cNvPr id="86022" name="Text Box 6">
            <a:extLst>
              <a:ext uri="{FF2B5EF4-FFF2-40B4-BE49-F238E27FC236}">
                <a16:creationId xmlns:a16="http://schemas.microsoft.com/office/drawing/2014/main" id="{0BCEF81B-B898-4B4D-B377-1F847AF51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0386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Defensa exitosa, se vuelven ofensivos (Italia.) Francia los derrota, neutralidad desde 1515</a:t>
            </a:r>
          </a:p>
        </p:txBody>
      </p:sp>
      <p:pic>
        <p:nvPicPr>
          <p:cNvPr id="86023" name="Picture 7" descr="C:\Documents and Settings\emm\Mis documentos\Mis imágenes\imperio habsburgo.jpg">
            <a:extLst>
              <a:ext uri="{FF2B5EF4-FFF2-40B4-BE49-F238E27FC236}">
                <a16:creationId xmlns:a16="http://schemas.microsoft.com/office/drawing/2014/main" id="{2CCA50D1-947F-4537-B3A2-8FE61D154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7438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3">
            <a:extLst>
              <a:ext uri="{FF2B5EF4-FFF2-40B4-BE49-F238E27FC236}">
                <a16:creationId xmlns:a16="http://schemas.microsoft.com/office/drawing/2014/main" id="{63B76E07-6D35-43E9-A6E7-F27E1A89CDC6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524000"/>
            <a:ext cx="1905000" cy="1600200"/>
            <a:chOff x="480" y="960"/>
            <a:chExt cx="1200" cy="1008"/>
          </a:xfrm>
        </p:grpSpPr>
        <p:sp>
          <p:nvSpPr>
            <p:cNvPr id="11273" name="Oval 14">
              <a:extLst>
                <a:ext uri="{FF2B5EF4-FFF2-40B4-BE49-F238E27FC236}">
                  <a16:creationId xmlns:a16="http://schemas.microsoft.com/office/drawing/2014/main" id="{B21746E9-5320-464F-AA79-F4B08AE1B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960"/>
              <a:ext cx="1200" cy="1008"/>
            </a:xfrm>
            <a:prstGeom prst="ellipse">
              <a:avLst/>
            </a:prstGeom>
            <a:solidFill>
              <a:srgbClr val="990000"/>
            </a:solidFill>
            <a:ln w="38100">
              <a:solidFill>
                <a:srgbClr val="99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/>
            </a:p>
          </p:txBody>
        </p:sp>
        <p:sp>
          <p:nvSpPr>
            <p:cNvPr id="11274" name="Line 15">
              <a:extLst>
                <a:ext uri="{FF2B5EF4-FFF2-40B4-BE49-F238E27FC236}">
                  <a16:creationId xmlns:a16="http://schemas.microsoft.com/office/drawing/2014/main" id="{D8C6EC6F-DC87-4559-9849-2B46B5B5DE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7" y="1152"/>
              <a:ext cx="0" cy="63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5" name="Line 16">
              <a:extLst>
                <a:ext uri="{FF2B5EF4-FFF2-40B4-BE49-F238E27FC236}">
                  <a16:creationId xmlns:a16="http://schemas.microsoft.com/office/drawing/2014/main" id="{536F244B-7C81-481C-B093-2CFBC2DD3F4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74" y="1113"/>
              <a:ext cx="0" cy="708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6" name="Line 17">
              <a:extLst>
                <a:ext uri="{FF2B5EF4-FFF2-40B4-BE49-F238E27FC236}">
                  <a16:creationId xmlns:a16="http://schemas.microsoft.com/office/drawing/2014/main" id="{3EB0A699-075A-45FC-BF9A-116245D06E0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74" y="1155"/>
              <a:ext cx="0" cy="708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7" name="Line 18">
              <a:extLst>
                <a:ext uri="{FF2B5EF4-FFF2-40B4-BE49-F238E27FC236}">
                  <a16:creationId xmlns:a16="http://schemas.microsoft.com/office/drawing/2014/main" id="{31FB0146-A8C8-4189-95C6-47F3C025132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74" y="1065"/>
              <a:ext cx="0" cy="708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8" name="Line 19">
              <a:extLst>
                <a:ext uri="{FF2B5EF4-FFF2-40B4-BE49-F238E27FC236}">
                  <a16:creationId xmlns:a16="http://schemas.microsoft.com/office/drawing/2014/main" id="{4580405E-C50F-4A5B-9937-D85178162A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5" y="1152"/>
              <a:ext cx="0" cy="63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9" name="Line 20">
              <a:extLst>
                <a:ext uri="{FF2B5EF4-FFF2-40B4-BE49-F238E27FC236}">
                  <a16:creationId xmlns:a16="http://schemas.microsoft.com/office/drawing/2014/main" id="{4EC27388-C9F7-4BF1-A3C8-CDBAB6BC8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" y="1152"/>
              <a:ext cx="0" cy="63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autoUpdateAnimBg="0"/>
      <p:bldP spid="86020" grpId="0" animBg="1" autoUpdateAnimBg="0"/>
      <p:bldP spid="86021" grpId="0" autoUpdateAnimBg="0"/>
      <p:bldP spid="86022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Mapa&#10;&#10;Descripción generada automáticamente">
            <a:extLst>
              <a:ext uri="{FF2B5EF4-FFF2-40B4-BE49-F238E27FC236}">
                <a16:creationId xmlns:a16="http://schemas.microsoft.com/office/drawing/2014/main" id="{A1B34D5C-A136-42DD-9237-BA1980500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57" y="559130"/>
            <a:ext cx="8709407" cy="575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13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E4384987-DC46-4F86-A4D4-A63727DB0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269875"/>
            <a:ext cx="64135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más antigua república europea</a:t>
            </a:r>
          </a:p>
        </p:txBody>
      </p:sp>
      <p:sp>
        <p:nvSpPr>
          <p:cNvPr id="12291" name="Text Box 3">
            <a:extLst>
              <a:ext uri="{FF2B5EF4-FFF2-40B4-BE49-F238E27FC236}">
                <a16:creationId xmlns:a16="http://schemas.microsoft.com/office/drawing/2014/main" id="{8EC15BA2-0A3A-436D-9656-2D4CDA74B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1798: </a:t>
            </a:r>
            <a:r>
              <a:rPr lang="en-US" altLang="es-MX" sz="3200">
                <a:latin typeface="Arial" panose="020B0604020202020204" pitchFamily="34" charset="0"/>
              </a:rPr>
              <a:t>Napoleón invade</a:t>
            </a:r>
          </a:p>
        </p:txBody>
      </p:sp>
      <p:sp>
        <p:nvSpPr>
          <p:cNvPr id="87044" name="Text Box 4">
            <a:extLst>
              <a:ext uri="{FF2B5EF4-FFF2-40B4-BE49-F238E27FC236}">
                <a16:creationId xmlns:a16="http://schemas.microsoft.com/office/drawing/2014/main" id="{C6874E7C-252F-43BC-9D4E-98513BDE7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6267" y="3465689"/>
            <a:ext cx="5006623" cy="523220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dirty="0">
                <a:solidFill>
                  <a:srgbClr val="FFCC66"/>
                </a:solidFill>
                <a:latin typeface="Arial"/>
                <a:cs typeface="Arial"/>
              </a:rPr>
              <a:t>El </a:t>
            </a:r>
            <a:r>
              <a:rPr lang="en-US" altLang="es-MX" sz="2800" dirty="0" err="1">
                <a:solidFill>
                  <a:srgbClr val="FFCC66"/>
                </a:solidFill>
                <a:latin typeface="Arial"/>
                <a:cs typeface="Arial"/>
              </a:rPr>
              <a:t>otro</a:t>
            </a:r>
            <a:r>
              <a:rPr lang="en-US" altLang="es-MX" sz="2800" dirty="0">
                <a:solidFill>
                  <a:srgbClr val="FFCC66"/>
                </a:solidFill>
                <a:latin typeface="Arial"/>
                <a:cs typeface="Arial"/>
              </a:rPr>
              <a:t> </a:t>
            </a:r>
            <a:r>
              <a:rPr lang="en-US" altLang="es-MX" sz="2800" dirty="0" err="1">
                <a:solidFill>
                  <a:srgbClr val="FFCC66"/>
                </a:solidFill>
                <a:latin typeface="Arial"/>
                <a:cs typeface="Arial"/>
              </a:rPr>
              <a:t>estereotipo</a:t>
            </a:r>
            <a:r>
              <a:rPr lang="en-US" altLang="es-MX" sz="2800" dirty="0">
                <a:solidFill>
                  <a:srgbClr val="FFCC66"/>
                </a:solidFill>
                <a:latin typeface="Arial"/>
                <a:cs typeface="Arial"/>
              </a:rPr>
              <a:t> de </a:t>
            </a:r>
            <a:r>
              <a:rPr lang="en-US" altLang="es-MX" sz="2800" dirty="0" err="1">
                <a:solidFill>
                  <a:srgbClr val="FFCC66"/>
                </a:solidFill>
                <a:latin typeface="Arial"/>
                <a:cs typeface="Arial"/>
              </a:rPr>
              <a:t>Lijphart</a:t>
            </a:r>
            <a:endParaRPr lang="en-US" altLang="es-MX" sz="2800">
              <a:solidFill>
                <a:srgbClr val="FFCC66"/>
              </a:solidFill>
              <a:latin typeface="Arial"/>
              <a:cs typeface="Arial"/>
            </a:endParaRPr>
          </a:p>
        </p:txBody>
      </p:sp>
      <p:sp>
        <p:nvSpPr>
          <p:cNvPr id="87045" name="Text Box 5">
            <a:extLst>
              <a:ext uri="{FF2B5EF4-FFF2-40B4-BE49-F238E27FC236}">
                <a16:creationId xmlns:a16="http://schemas.microsoft.com/office/drawing/2014/main" id="{67E0539C-27CC-4E67-96CA-56CF6EAF9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6691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1815</a:t>
            </a:r>
            <a:r>
              <a:rPr lang="en-US" altLang="es-MX" sz="3200">
                <a:latin typeface="Arial" panose="020B0604020202020204" pitchFamily="34" charset="0"/>
              </a:rPr>
              <a:t>: Restauración</a:t>
            </a:r>
          </a:p>
        </p:txBody>
      </p:sp>
      <p:sp>
        <p:nvSpPr>
          <p:cNvPr id="87046" name="Text Box 6">
            <a:extLst>
              <a:ext uri="{FF2B5EF4-FFF2-40B4-BE49-F238E27FC236}">
                <a16:creationId xmlns:a16="http://schemas.microsoft.com/office/drawing/2014/main" id="{84F5BA8B-8E05-4BA7-8DC5-C7FF7B8A9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698750"/>
            <a:ext cx="81534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>
                <a:latin typeface="Arial"/>
                <a:cs typeface="Arial"/>
              </a:rPr>
              <a:t>1848</a:t>
            </a:r>
            <a:r>
              <a:rPr lang="en-US" altLang="es-MX" sz="3200" dirty="0">
                <a:latin typeface="Arial"/>
                <a:cs typeface="Arial"/>
              </a:rPr>
              <a:t>: República, </a:t>
            </a:r>
            <a:r>
              <a:rPr lang="en-US" altLang="es-MX" sz="3200" dirty="0" err="1">
                <a:latin typeface="Arial"/>
                <a:cs typeface="Arial"/>
              </a:rPr>
              <a:t>influencia</a:t>
            </a:r>
            <a:r>
              <a:rPr lang="en-US" altLang="es-MX" sz="3200" dirty="0">
                <a:latin typeface="Arial"/>
                <a:cs typeface="Arial"/>
              </a:rPr>
              <a:t> de USA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Federalismo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Bicameralismo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Separación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Ejecutivo</a:t>
            </a:r>
            <a:r>
              <a:rPr lang="en-US" altLang="es-MX" sz="3200" dirty="0">
                <a:latin typeface="Arial"/>
                <a:cs typeface="Arial"/>
              </a:rPr>
              <a:t> y </a:t>
            </a:r>
            <a:r>
              <a:rPr lang="en-US" altLang="es-MX" sz="3200" dirty="0" err="1">
                <a:latin typeface="Arial"/>
                <a:cs typeface="Arial"/>
              </a:rPr>
              <a:t>Legislativo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Sufragio</a:t>
            </a:r>
            <a:r>
              <a:rPr lang="en-US" altLang="es-MX" sz="3200" dirty="0">
                <a:latin typeface="Arial"/>
                <a:cs typeface="Arial"/>
              </a:rPr>
              <a:t> universal (Francia, II Imperio) </a:t>
            </a:r>
            <a:endParaRPr lang="en-US" altLang="es-MX" sz="3200" dirty="0">
              <a:latin typeface="Arial" panose="020B0604020202020204" pitchFamily="34" charset="0"/>
            </a:endParaRPr>
          </a:p>
        </p:txBody>
      </p:sp>
      <p:sp>
        <p:nvSpPr>
          <p:cNvPr id="87047" name="Text Box 7">
            <a:extLst>
              <a:ext uri="{FF2B5EF4-FFF2-40B4-BE49-F238E27FC236}">
                <a16:creationId xmlns:a16="http://schemas.microsoft.com/office/drawing/2014/main" id="{89E134A7-B6EA-42B9-8714-A343B9E52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08966"/>
            <a:ext cx="8153400" cy="10772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 err="1">
                <a:solidFill>
                  <a:srgbClr val="00B0F0"/>
                </a:solidFill>
                <a:latin typeface="Arial"/>
                <a:cs typeface="Arial"/>
              </a:rPr>
              <a:t>Romanticismo</a:t>
            </a:r>
            <a:r>
              <a:rPr lang="en-US" altLang="es-MX" sz="3200" dirty="0">
                <a:solidFill>
                  <a:srgbClr val="00B0F0"/>
                </a:solidFill>
                <a:latin typeface="Arial"/>
                <a:cs typeface="Arial"/>
              </a:rPr>
              <a:t>=</a:t>
            </a:r>
            <a:r>
              <a:rPr lang="en-US" altLang="es-MX" sz="3200" dirty="0" err="1">
                <a:solidFill>
                  <a:srgbClr val="00B0F0"/>
                </a:solidFill>
                <a:latin typeface="Arial"/>
                <a:cs typeface="Arial"/>
              </a:rPr>
              <a:t>rescate</a:t>
            </a:r>
            <a:r>
              <a:rPr lang="en-US" altLang="es-MX" sz="3200" dirty="0">
                <a:solidFill>
                  <a:srgbClr val="00B0F0"/>
                </a:solidFill>
                <a:latin typeface="Arial"/>
                <a:cs typeface="Arial"/>
              </a:rPr>
              <a:t> del </a:t>
            </a:r>
            <a:r>
              <a:rPr lang="en-US" altLang="es-MX" sz="3200" dirty="0" err="1">
                <a:solidFill>
                  <a:srgbClr val="00B0F0"/>
                </a:solidFill>
                <a:latin typeface="Arial"/>
                <a:cs typeface="Arial"/>
              </a:rPr>
              <a:t>pasado</a:t>
            </a:r>
            <a:r>
              <a:rPr lang="en-US" altLang="es-MX" sz="3200" dirty="0">
                <a:solidFill>
                  <a:srgbClr val="00B0F0"/>
                </a:solidFill>
                <a:latin typeface="Arial"/>
                <a:cs typeface="Arial"/>
              </a:rPr>
              <a:t>, </a:t>
            </a:r>
            <a:br>
              <a:rPr lang="en-US" altLang="es-MX" sz="3200" dirty="0">
                <a:solidFill>
                  <a:srgbClr val="00B0F0"/>
                </a:solidFill>
                <a:latin typeface="Arial" panose="020B0604020202020204" pitchFamily="34" charset="0"/>
              </a:rPr>
            </a:br>
            <a:r>
              <a:rPr lang="en-US" altLang="es-MX" sz="3200" dirty="0" err="1">
                <a:solidFill>
                  <a:srgbClr val="00B0F0"/>
                </a:solidFill>
                <a:latin typeface="Arial"/>
                <a:cs typeface="Arial"/>
              </a:rPr>
              <a:t>elementos</a:t>
            </a:r>
            <a:r>
              <a:rPr lang="en-US" altLang="es-MX" sz="3200" dirty="0">
                <a:solidFill>
                  <a:srgbClr val="00B0F0"/>
                </a:solidFill>
                <a:latin typeface="Arial"/>
                <a:cs typeface="Arial"/>
              </a:rPr>
              <a:t> de</a:t>
            </a:r>
            <a:r>
              <a:rPr lang="en-US" altLang="es-MX" sz="3200" dirty="0">
                <a:latin typeface="Arial"/>
                <a:cs typeface="Arial"/>
              </a:rPr>
              <a:t> </a:t>
            </a:r>
            <a:r>
              <a:rPr lang="en-US" altLang="es-MX" sz="3200" b="1" dirty="0">
                <a:solidFill>
                  <a:schemeClr val="accent2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democracia directa</a:t>
            </a:r>
            <a:r>
              <a:rPr lang="en-US" altLang="es-MX" sz="3200" b="1" dirty="0">
                <a:latin typeface="Arial"/>
                <a:cs typeface="Arial"/>
              </a:rPr>
              <a:t>  </a:t>
            </a:r>
          </a:p>
        </p:txBody>
      </p:sp>
      <p:pic>
        <p:nvPicPr>
          <p:cNvPr id="2" name="Imagen 2" descr="Un grupo de personas en un evento&#10;&#10;Descripción generada automáticamente">
            <a:extLst>
              <a:ext uri="{FF2B5EF4-FFF2-40B4-BE49-F238E27FC236}">
                <a16:creationId xmlns:a16="http://schemas.microsoft.com/office/drawing/2014/main" id="{61CF1947-D8EF-4A55-85B1-78AA0A0C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556" y="941229"/>
            <a:ext cx="2743200" cy="1825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4" grpId="0" animBg="1" autoUpdateAnimBg="0"/>
      <p:bldP spid="87045" grpId="0" autoUpdateAnimBg="0"/>
      <p:bldP spid="87046" grpId="0" autoUpdateAnimBg="0"/>
      <p:bldP spid="87047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04A089B0-A77C-4059-B063-24A87D49F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09575"/>
            <a:ext cx="7950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(1) Poder ejecutivo compartido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F269352C-BBF2-4C47-B44E-662496956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Fórmula mágica de 1959, gabinete:</a:t>
            </a:r>
          </a:p>
        </p:txBody>
      </p:sp>
      <p:sp>
        <p:nvSpPr>
          <p:cNvPr id="88068" name="Text Box 4">
            <a:extLst>
              <a:ext uri="{FF2B5EF4-FFF2-40B4-BE49-F238E27FC236}">
                <a16:creationId xmlns:a16="http://schemas.microsoft.com/office/drawing/2014/main" id="{E0F2C76B-948C-47AC-A387-687055861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66913"/>
            <a:ext cx="8153400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2 Social Demócratas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2 Demócratas Libres (liberales s.</a:t>
            </a:r>
            <a:r>
              <a:rPr lang="en-US" altLang="es-MX">
                <a:latin typeface="Arial" panose="020B0604020202020204" pitchFamily="34" charset="0"/>
              </a:rPr>
              <a:t>XIX</a:t>
            </a:r>
            <a:r>
              <a:rPr lang="en-US" altLang="es-MX" sz="3200">
                <a:latin typeface="Arial" panose="020B0604020202020204" pitchFamily="34" charset="0"/>
              </a:rPr>
              <a:t>)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2 Demóc. Cristianos (conserv. s.</a:t>
            </a:r>
            <a:r>
              <a:rPr lang="en-US" altLang="es-MX">
                <a:latin typeface="Arial" panose="020B0604020202020204" pitchFamily="34" charset="0"/>
              </a:rPr>
              <a:t>XIX</a:t>
            </a:r>
            <a:r>
              <a:rPr lang="en-US" altLang="es-MX" sz="3200">
                <a:latin typeface="Arial" panose="020B0604020202020204" pitchFamily="34" charset="0"/>
              </a:rPr>
              <a:t>)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1 Popular Suizo (agricultores)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   + equil. cantonal y linguístico.</a:t>
            </a:r>
          </a:p>
        </p:txBody>
      </p:sp>
      <p:sp>
        <p:nvSpPr>
          <p:cNvPr id="88069" name="Text Box 5">
            <a:extLst>
              <a:ext uri="{FF2B5EF4-FFF2-40B4-BE49-F238E27FC236}">
                <a16:creationId xmlns:a16="http://schemas.microsoft.com/office/drawing/2014/main" id="{F2ACD911-2D53-4466-BD6A-151004312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1509713"/>
            <a:ext cx="1066800" cy="252888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i="1" u="sng">
                <a:solidFill>
                  <a:srgbClr val="990000"/>
                </a:solidFill>
                <a:latin typeface="Arial" panose="020B0604020202020204" pitchFamily="34" charset="0"/>
              </a:rPr>
              <a:t>voto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25%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25%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25%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13%</a:t>
            </a:r>
          </a:p>
        </p:txBody>
      </p:sp>
      <p:sp>
        <p:nvSpPr>
          <p:cNvPr id="88070" name="Text Box 6">
            <a:extLst>
              <a:ext uri="{FF2B5EF4-FFF2-40B4-BE49-F238E27FC236}">
                <a16:creationId xmlns:a16="http://schemas.microsoft.com/office/drawing/2014/main" id="{F7FE984D-38E2-48B3-9240-6060DFCAF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876800"/>
            <a:ext cx="7924800" cy="57943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Contrasta con el principio mayoritario</a:t>
            </a:r>
          </a:p>
        </p:txBody>
      </p:sp>
      <p:sp>
        <p:nvSpPr>
          <p:cNvPr id="88071" name="Text Box 7">
            <a:extLst>
              <a:ext uri="{FF2B5EF4-FFF2-40B4-BE49-F238E27FC236}">
                <a16:creationId xmlns:a16="http://schemas.microsoft.com/office/drawing/2014/main" id="{BC7B834D-28EA-40E3-81F6-F892B5C75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867400"/>
            <a:ext cx="7924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Arreglo informal; en Bélgica es formal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 autoUpdateAnimBg="0"/>
      <p:bldP spid="88069" grpId="0" animBg="1" autoUpdateAnimBg="0"/>
      <p:bldP spid="88070" grpId="0" animBg="1" autoUpdateAnimBg="0"/>
      <p:bldP spid="88071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5">
            <a:extLst>
              <a:ext uri="{FF2B5EF4-FFF2-40B4-BE49-F238E27FC236}">
                <a16:creationId xmlns:a16="http://schemas.microsoft.com/office/drawing/2014/main" id="{F64286CD-D41A-467F-B056-9ADA40162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200" y="185738"/>
            <a:ext cx="62738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Una fórmula que pierde su magia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2A9A35CA-E4E3-4F15-84B2-919259C7B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867400"/>
            <a:ext cx="8839200" cy="9540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1999 SVP exigió otra cartera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2003 amenazó con salir de coalición y la obtuvo</a:t>
            </a:r>
          </a:p>
        </p:txBody>
      </p:sp>
      <p:pic>
        <p:nvPicPr>
          <p:cNvPr id="14340" name="3 Imagen">
            <a:extLst>
              <a:ext uri="{FF2B5EF4-FFF2-40B4-BE49-F238E27FC236}">
                <a16:creationId xmlns:a16="http://schemas.microsoft.com/office/drawing/2014/main" id="{63752EAC-9649-4773-8C8B-BD1F9CA9E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92163"/>
            <a:ext cx="8601075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4 Imagen">
            <a:extLst>
              <a:ext uri="{FF2B5EF4-FFF2-40B4-BE49-F238E27FC236}">
                <a16:creationId xmlns:a16="http://schemas.microsoft.com/office/drawing/2014/main" id="{C9334A01-59E3-4C01-876F-50DDC4320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92163"/>
            <a:ext cx="8601075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Imagen">
            <a:extLst>
              <a:ext uri="{FF2B5EF4-FFF2-40B4-BE49-F238E27FC236}">
                <a16:creationId xmlns:a16="http://schemas.microsoft.com/office/drawing/2014/main" id="{CD9337E6-5466-499F-9537-D511CA66E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15963"/>
            <a:ext cx="8601075" cy="51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upload.wikimedia.org/wikipedia/commons/thumb/6/62/Sitzverteilung_Bundesrat.png/1280px-Sitzverteilung_Bundesrat.png">
            <a:extLst>
              <a:ext uri="{FF2B5EF4-FFF2-40B4-BE49-F238E27FC236}">
                <a16:creationId xmlns:a16="http://schemas.microsoft.com/office/drawing/2014/main" id="{2BB0E9DC-44B6-42FB-9A47-9A142DE3B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268413"/>
            <a:ext cx="9217025" cy="16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Box 2">
            <a:extLst>
              <a:ext uri="{FF2B5EF4-FFF2-40B4-BE49-F238E27FC236}">
                <a16:creationId xmlns:a16="http://schemas.microsoft.com/office/drawing/2014/main" id="{4686DB4F-DED2-46BA-868A-791E4F84E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09575"/>
            <a:ext cx="7950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Composición del Consejo Federal</a:t>
            </a:r>
          </a:p>
        </p:txBody>
      </p:sp>
      <p:pic>
        <p:nvPicPr>
          <p:cNvPr id="34820" name="Picture 4" descr="Bundesratsfoto 2020.jpg">
            <a:extLst>
              <a:ext uri="{FF2B5EF4-FFF2-40B4-BE49-F238E27FC236}">
                <a16:creationId xmlns:a16="http://schemas.microsoft.com/office/drawing/2014/main" id="{79AA2B1E-6F81-4492-94A6-715FCF6A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3025775"/>
            <a:ext cx="5422900" cy="371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54811FE1-7B32-42AD-9881-8EE73E422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(2) Separación de poderes</a:t>
            </a:r>
          </a:p>
        </p:txBody>
      </p:sp>
      <p:sp>
        <p:nvSpPr>
          <p:cNvPr id="89091" name="Text Box 3">
            <a:extLst>
              <a:ext uri="{FF2B5EF4-FFF2-40B4-BE49-F238E27FC236}">
                <a16:creationId xmlns:a16="http://schemas.microsoft.com/office/drawing/2014/main" id="{B2A825F3-700F-41ED-BD96-AAFA5D489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590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Consejo Federal nombrado por Consejo del Pueblo (símil parlamentario)</a:t>
            </a:r>
          </a:p>
        </p:txBody>
      </p:sp>
      <p:sp>
        <p:nvSpPr>
          <p:cNvPr id="89092" name="Text Box 4">
            <a:extLst>
              <a:ext uri="{FF2B5EF4-FFF2-40B4-BE49-F238E27FC236}">
                <a16:creationId xmlns:a16="http://schemas.microsoft.com/office/drawing/2014/main" id="{8A21D93E-C960-4EA8-9A6C-4851194B3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401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Período fijo de 4 años (símil presidencial)</a:t>
            </a:r>
          </a:p>
        </p:txBody>
      </p:sp>
      <p:sp>
        <p:nvSpPr>
          <p:cNvPr id="89093" name="Text Box 5">
            <a:extLst>
              <a:ext uri="{FF2B5EF4-FFF2-40B4-BE49-F238E27FC236}">
                <a16:creationId xmlns:a16="http://schemas.microsoft.com/office/drawing/2014/main" id="{83DA502F-94AC-493B-8B0E-385BA6F3C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48200"/>
            <a:ext cx="8610600" cy="1066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Bélgica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sí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es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parlamentaria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, con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coalición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 que 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limita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el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dominio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del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gabinete</a:t>
            </a:r>
            <a:endParaRPr lang="en-US" altLang="es-MX" sz="3200" b="1" dirty="0">
              <a:solidFill>
                <a:srgbClr val="FFCC66"/>
              </a:solidFill>
              <a:latin typeface="Arial"/>
              <a:cs typeface="Arial"/>
            </a:endParaRPr>
          </a:p>
        </p:txBody>
      </p:sp>
      <p:sp>
        <p:nvSpPr>
          <p:cNvPr id="89094" name="Text Box 6">
            <a:extLst>
              <a:ext uri="{FF2B5EF4-FFF2-40B4-BE49-F238E27FC236}">
                <a16:creationId xmlns:a16="http://schemas.microsoft.com/office/drawing/2014/main" id="{04B218ED-1BCA-427E-9680-24776F1D8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Ejecutivo</a:t>
            </a:r>
            <a:r>
              <a:rPr lang="en-US" altLang="es-MX" sz="3200">
                <a:latin typeface="Arial" panose="020B0604020202020204" pitchFamily="34" charset="0"/>
              </a:rPr>
              <a:t> =  Consejo Federal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Legislativo</a:t>
            </a:r>
            <a:r>
              <a:rPr lang="en-US" altLang="es-MX" sz="3200">
                <a:latin typeface="Arial" panose="020B0604020202020204" pitchFamily="34" charset="0"/>
              </a:rPr>
              <a:t>  = Consejo del Pueblo</a:t>
            </a:r>
          </a:p>
        </p:txBody>
      </p:sp>
      <p:sp>
        <p:nvSpPr>
          <p:cNvPr id="89095" name="Text Box 7">
            <a:extLst>
              <a:ext uri="{FF2B5EF4-FFF2-40B4-BE49-F238E27FC236}">
                <a16:creationId xmlns:a16="http://schemas.microsoft.com/office/drawing/2014/main" id="{0C7492D6-7B88-49EC-9715-1BEEA5AB4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973763"/>
            <a:ext cx="8839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20oct2019 = </a:t>
            </a:r>
            <a:r>
              <a:rPr lang="en-US" altLang="es-MX" sz="3200" dirty="0" err="1">
                <a:latin typeface="Arial"/>
                <a:cs typeface="Arial"/>
              </a:rPr>
              <a:t>elección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CdP</a:t>
            </a:r>
            <a:r>
              <a:rPr lang="en-US" altLang="es-MX" sz="3200" dirty="0">
                <a:latin typeface="Arial"/>
                <a:cs typeface="Arial"/>
              </a:rPr>
              <a:t>; CF hasta </a:t>
            </a:r>
            <a:r>
              <a:rPr lang="en-US" altLang="es-MX" sz="3200" dirty="0" err="1">
                <a:latin typeface="Arial"/>
                <a:cs typeface="Arial"/>
              </a:rPr>
              <a:t>diciembre</a:t>
            </a:r>
            <a:endParaRPr lang="en-US" altLang="es-MX" sz="32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autoUpdateAnimBg="0"/>
      <p:bldP spid="89092" grpId="0" autoUpdateAnimBg="0"/>
      <p:bldP spid="89093" grpId="0" animBg="1" autoUpdateAnimBg="0"/>
      <p:bldP spid="89094" grpId="0" autoUpdateAnimBg="0"/>
      <p:bldP spid="89095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1CA3AE90-D5D7-47B2-BD70-9430F635D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(3) Bicameralismo simétrico</a:t>
            </a:r>
          </a:p>
        </p:txBody>
      </p:sp>
      <p:sp>
        <p:nvSpPr>
          <p:cNvPr id="90115" name="Text Box 3">
            <a:extLst>
              <a:ext uri="{FF2B5EF4-FFF2-40B4-BE49-F238E27FC236}">
                <a16:creationId xmlns:a16="http://schemas.microsoft.com/office/drawing/2014/main" id="{CD3DA5D0-168C-4BCE-A284-3025A8DF9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71600"/>
            <a:ext cx="83058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2 principios de representación: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- </a:t>
            </a:r>
            <a:r>
              <a:rPr lang="en-US" altLang="es-MX" sz="3200" b="1">
                <a:latin typeface="Arial" panose="020B0604020202020204" pitchFamily="34" charset="0"/>
              </a:rPr>
              <a:t>Senado</a:t>
            </a:r>
            <a:r>
              <a:rPr lang="en-US" altLang="es-MX" sz="3200">
                <a:latin typeface="Arial" panose="020B0604020202020204" pitchFamily="34" charset="0"/>
              </a:rPr>
              <a:t> – c/cantón elige 1 ó 2 senadores;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- </a:t>
            </a:r>
            <a:r>
              <a:rPr lang="en-US" altLang="es-MX" sz="3200" b="1">
                <a:latin typeface="Arial" panose="020B0604020202020204" pitchFamily="34" charset="0"/>
              </a:rPr>
              <a:t>Cámara de Representantes</a:t>
            </a:r>
            <a:r>
              <a:rPr lang="en-US" altLang="es-MX" sz="3200">
                <a:latin typeface="Arial" panose="020B0604020202020204" pitchFamily="34" charset="0"/>
              </a:rPr>
              <a:t> – c/cantón es un distrito con magnitud proporcional a su población (como Brasil o Argentina)</a:t>
            </a:r>
          </a:p>
        </p:txBody>
      </p:sp>
      <p:sp>
        <p:nvSpPr>
          <p:cNvPr id="90117" name="Text Box 5">
            <a:extLst>
              <a:ext uri="{FF2B5EF4-FFF2-40B4-BE49-F238E27FC236}">
                <a16:creationId xmlns:a16="http://schemas.microsoft.com/office/drawing/2014/main" id="{588716C1-555F-44A1-8ABE-E9879C540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181600"/>
            <a:ext cx="8458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Ambas cámaras tienen el mismo peso </a:t>
            </a:r>
            <a:br>
              <a:rPr lang="en-US" altLang="es-MX" sz="3200" b="1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para legislar, indispensable </a:t>
            </a:r>
            <a:r>
              <a:rPr lang="en-US" altLang="es-MX" sz="3200" b="1">
                <a:solidFill>
                  <a:srgbClr val="FF3300"/>
                </a:solidFill>
                <a:latin typeface="Arial" panose="020B0604020202020204" pitchFamily="34" charset="0"/>
              </a:rPr>
              <a:t>negociar</a:t>
            </a:r>
            <a:endParaRPr lang="en-US" altLang="es-MX" sz="3200" b="1">
              <a:latin typeface="Arial" panose="020B0604020202020204" pitchFamily="34" charset="0"/>
            </a:endParaRPr>
          </a:p>
        </p:txBody>
      </p:sp>
      <p:sp>
        <p:nvSpPr>
          <p:cNvPr id="90118" name="Text Box 6">
            <a:extLst>
              <a:ext uri="{FF2B5EF4-FFF2-40B4-BE49-F238E27FC236}">
                <a16:creationId xmlns:a16="http://schemas.microsoft.com/office/drawing/2014/main" id="{58A5B353-213E-402F-9950-895D5C9A8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4221163"/>
            <a:ext cx="40386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i="1">
                <a:latin typeface="Arial" panose="020B0604020202020204" pitchFamily="34" charset="0"/>
              </a:rPr>
              <a:t>Malapportionment</a:t>
            </a:r>
            <a:endParaRPr lang="en-US" altLang="es-MX" sz="32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autoUpdateAnimBg="0"/>
      <p:bldP spid="90117" grpId="0" autoUpdateAnimBg="0"/>
      <p:bldP spid="90118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34B02A76-BD46-4729-88CC-7B4FD48A3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8913"/>
            <a:ext cx="8207375" cy="613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>
            <a:extLst>
              <a:ext uri="{FF2B5EF4-FFF2-40B4-BE49-F238E27FC236}">
                <a16:creationId xmlns:a16="http://schemas.microsoft.com/office/drawing/2014/main" id="{2F9C2450-AA63-40D1-8464-0EAA499E1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" y="6330950"/>
            <a:ext cx="32940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1600" b="1">
                <a:latin typeface="Arial" panose="020B0604020202020204" pitchFamily="34" charset="0"/>
              </a:rPr>
              <a:t>De Carey y Hix (2013)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C973596C-A6F3-4F2D-B2AF-66E76C6BC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El mandato de la mayoría</a:t>
            </a: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E9783E77-37FD-49F8-BF76-97709A2DE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 i="1">
                <a:latin typeface="Arial" panose="020B0604020202020204" pitchFamily="34" charset="0"/>
              </a:rPr>
              <a:t>dêmos</a:t>
            </a:r>
            <a:r>
              <a:rPr lang="en-US" altLang="es-MX" sz="3200" b="1">
                <a:latin typeface="Arial" panose="020B0604020202020204" pitchFamily="34" charset="0"/>
              </a:rPr>
              <a:t> + </a:t>
            </a:r>
            <a:r>
              <a:rPr lang="en-US" altLang="es-MX" sz="3200" b="1" i="1">
                <a:latin typeface="Arial" panose="020B0604020202020204" pitchFamily="34" charset="0"/>
              </a:rPr>
              <a:t>kratos </a:t>
            </a:r>
            <a:r>
              <a:rPr lang="en-US" altLang="es-MX" sz="3200" b="1">
                <a:latin typeface="Arial" panose="020B0604020202020204" pitchFamily="34" charset="0"/>
              </a:rPr>
              <a:t>:</a:t>
            </a:r>
            <a:br>
              <a:rPr lang="en-US" altLang="es-MX" sz="3200" b="1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“Gobierno popular”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820B5156-9BA6-4CC6-ADF2-E5B57797E6AC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667000"/>
            <a:ext cx="8153400" cy="1524000"/>
            <a:chOff x="336" y="1776"/>
            <a:chExt cx="5136" cy="960"/>
          </a:xfrm>
        </p:grpSpPr>
        <p:sp>
          <p:nvSpPr>
            <p:cNvPr id="3078" name="Text Box 4">
              <a:extLst>
                <a:ext uri="{FF2B5EF4-FFF2-40B4-BE49-F238E27FC236}">
                  <a16:creationId xmlns:a16="http://schemas.microsoft.com/office/drawing/2014/main" id="{AA4B91DD-2E66-49BB-9B71-F90782E8F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776"/>
              <a:ext cx="513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3200" dirty="0" err="1">
                  <a:latin typeface="Arial"/>
                  <a:cs typeface="Arial"/>
                </a:rPr>
                <a:t>T</a:t>
              </a:r>
              <a:r>
                <a:rPr lang="en-US" sz="3200" dirty="0" err="1">
                  <a:latin typeface="Arial"/>
                  <a:cs typeface="Arial"/>
                </a:rPr>
                <a:t>ácitamente</a:t>
              </a:r>
              <a:r>
                <a:rPr lang="en-US" sz="3200" dirty="0">
                  <a:latin typeface="Arial"/>
                  <a:cs typeface="Arial"/>
                </a:rPr>
                <a:t>, </a:t>
              </a:r>
              <a:r>
                <a:rPr lang="en-US" sz="3200" dirty="0" err="1">
                  <a:latin typeface="Arial"/>
                  <a:cs typeface="Arial"/>
                </a:rPr>
                <a:t>s</a:t>
              </a:r>
              <a:r>
                <a:rPr lang="en-US" altLang="es-MX" sz="3200" dirty="0" err="1">
                  <a:latin typeface="Arial"/>
                  <a:cs typeface="Arial"/>
                </a:rPr>
                <a:t>uele</a:t>
              </a:r>
              <a:r>
                <a:rPr lang="en-US" altLang="es-MX" sz="3200" dirty="0">
                  <a:latin typeface="Arial"/>
                  <a:cs typeface="Arial"/>
                </a:rPr>
                <a:t> </a:t>
              </a:r>
              <a:r>
                <a:rPr lang="en-US" altLang="es-MX" sz="3200" dirty="0" err="1">
                  <a:latin typeface="Arial"/>
                  <a:cs typeface="Arial"/>
                </a:rPr>
                <a:t>leerse</a:t>
              </a:r>
              <a:r>
                <a:rPr lang="en-US" altLang="es-MX" sz="3200" dirty="0">
                  <a:latin typeface="Arial"/>
                  <a:cs typeface="Arial"/>
                </a:rPr>
                <a:t> </a:t>
              </a:r>
              <a:r>
                <a:rPr lang="en-US" altLang="es-MX" sz="3200" dirty="0" err="1">
                  <a:solidFill>
                    <a:srgbClr val="000000"/>
                  </a:solidFill>
                  <a:latin typeface="Arial"/>
                  <a:cs typeface="Arial"/>
                </a:rPr>
                <a:t>como</a:t>
              </a:r>
              <a:endParaRPr lang="en-US" altLang="es-MX" sz="3200">
                <a:latin typeface="Arial"/>
                <a:cs typeface="Arial"/>
              </a:endParaRPr>
            </a:p>
          </p:txBody>
        </p:sp>
        <p:sp>
          <p:nvSpPr>
            <p:cNvPr id="3079" name="Text Box 5">
              <a:extLst>
                <a:ext uri="{FF2B5EF4-FFF2-40B4-BE49-F238E27FC236}">
                  <a16:creationId xmlns:a16="http://schemas.microsoft.com/office/drawing/2014/main" id="{F497E0F3-3982-4FF9-95F6-D59098CA7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371"/>
              <a:ext cx="513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3200" b="1" dirty="0">
                  <a:latin typeface="Arial"/>
                  <a:cs typeface="Arial"/>
                </a:rPr>
                <a:t>“</a:t>
              </a:r>
              <a:r>
                <a:rPr lang="en-US" altLang="es-MX" sz="3200" b="1" dirty="0" err="1">
                  <a:latin typeface="Arial"/>
                  <a:cs typeface="Arial"/>
                </a:rPr>
                <a:t>Gobierno</a:t>
              </a:r>
              <a:r>
                <a:rPr lang="en-US" altLang="es-MX" sz="3200" b="1" dirty="0">
                  <a:latin typeface="Arial"/>
                  <a:cs typeface="Arial"/>
                </a:rPr>
                <a:t> popular de</a:t>
              </a:r>
              <a:r>
                <a:rPr lang="en-US" altLang="es-MX" sz="3200" b="1" dirty="0">
                  <a:solidFill>
                    <a:srgbClr val="FFCC66"/>
                  </a:solidFill>
                  <a:latin typeface="Arial"/>
                  <a:cs typeface="Arial"/>
                </a:rPr>
                <a:t> </a:t>
              </a:r>
              <a:r>
                <a:rPr lang="en-US" altLang="es-MX" sz="3200" b="1" dirty="0" err="1">
                  <a:solidFill>
                    <a:srgbClr val="990000"/>
                  </a:solidFill>
                  <a:latin typeface="Arial"/>
                  <a:cs typeface="Arial"/>
                </a:rPr>
                <a:t>mayoría</a:t>
              </a:r>
              <a:r>
                <a:rPr lang="en-US" altLang="es-MX" sz="3200" b="1" dirty="0">
                  <a:latin typeface="Arial"/>
                  <a:cs typeface="Arial"/>
                </a:rPr>
                <a:t>”</a:t>
              </a:r>
              <a:endParaRPr lang="en-US" altLang="es-MX" sz="3200" b="1" dirty="0">
                <a:solidFill>
                  <a:srgbClr val="FFCC66"/>
                </a:solidFill>
                <a:latin typeface="Arial"/>
                <a:cs typeface="Arial"/>
              </a:endParaRPr>
            </a:p>
          </p:txBody>
        </p:sp>
      </p:grpSp>
      <p:sp>
        <p:nvSpPr>
          <p:cNvPr id="76806" name="Text Box 6">
            <a:extLst>
              <a:ext uri="{FF2B5EF4-FFF2-40B4-BE49-F238E27FC236}">
                <a16:creationId xmlns:a16="http://schemas.microsoft.com/office/drawing/2014/main" id="{69AD888F-BF48-4BB7-9AAA-BC22471C4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95800"/>
            <a:ext cx="8153400" cy="206210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 err="1">
                <a:latin typeface="Arial"/>
                <a:cs typeface="Arial"/>
              </a:rPr>
              <a:t>Interpretación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mayoritaria</a:t>
            </a:r>
            <a:r>
              <a:rPr lang="en-US" altLang="es-MX" sz="3200" dirty="0">
                <a:latin typeface="Arial"/>
                <a:cs typeface="Arial"/>
              </a:rPr>
              <a:t>  </a:t>
            </a:r>
            <a:br>
              <a:rPr lang="en-US" altLang="es-MX" sz="3200" dirty="0">
                <a:latin typeface="Arial"/>
              </a:rPr>
            </a:br>
            <a:r>
              <a:rPr lang="en-US" altLang="es-MX" sz="3200" dirty="0" err="1">
                <a:latin typeface="Arial"/>
                <a:cs typeface="Arial"/>
              </a:rPr>
              <a:t>tiene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elementos</a:t>
            </a:r>
            <a:r>
              <a:rPr lang="en-US" altLang="es-MX" sz="3200" dirty="0">
                <a:latin typeface="Arial"/>
                <a:cs typeface="Arial"/>
              </a:rPr>
              <a:t> de </a:t>
            </a:r>
            <a:r>
              <a:rPr lang="en-US" altLang="es-MX" sz="3200" dirty="0" err="1">
                <a:latin typeface="Arial"/>
                <a:cs typeface="Arial"/>
              </a:rPr>
              <a:t>exclusión</a:t>
            </a:r>
            <a:r>
              <a:rPr lang="en-US" altLang="es-MX" sz="3200" dirty="0">
                <a:latin typeface="Arial"/>
                <a:cs typeface="Arial"/>
              </a:rPr>
              <a:t>: la </a:t>
            </a:r>
            <a:r>
              <a:rPr lang="en-US" altLang="es-MX" sz="3200" dirty="0" err="1">
                <a:latin typeface="Arial"/>
                <a:cs typeface="Arial"/>
              </a:rPr>
              <a:t>minoría</a:t>
            </a:r>
            <a:r>
              <a:rPr lang="en-US" altLang="es-MX" sz="3200" dirty="0">
                <a:latin typeface="Arial"/>
                <a:cs typeface="Arial"/>
              </a:rPr>
              <a:t> es </a:t>
            </a:r>
            <a:r>
              <a:rPr lang="en-US" altLang="es-MX" sz="3200" dirty="0" err="1">
                <a:latin typeface="Arial"/>
                <a:cs typeface="Arial"/>
              </a:rPr>
              <a:t>sólo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oposición</a:t>
            </a:r>
            <a:r>
              <a:rPr lang="en-US" altLang="es-MX" sz="3200" dirty="0">
                <a:latin typeface="Arial"/>
                <a:cs typeface="Arial"/>
              </a:rPr>
              <a:t>, no </a:t>
            </a:r>
            <a:r>
              <a:rPr lang="en-US" altLang="es-MX" sz="3200" dirty="0" err="1">
                <a:latin typeface="Arial"/>
                <a:cs typeface="Arial"/>
              </a:rPr>
              <a:t>participa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en</a:t>
            </a:r>
            <a:r>
              <a:rPr lang="en-US" altLang="es-MX" sz="3200" dirty="0">
                <a:latin typeface="Arial"/>
                <a:cs typeface="Arial"/>
              </a:rPr>
              <a:t> las </a:t>
            </a:r>
            <a:r>
              <a:rPr lang="en-US" altLang="es-MX" sz="3200" dirty="0" err="1">
                <a:latin typeface="Arial"/>
                <a:cs typeface="Arial"/>
              </a:rPr>
              <a:t>decisiones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dirty="0" err="1">
                <a:latin typeface="Arial"/>
                <a:cs typeface="Arial"/>
              </a:rPr>
              <a:t>subrepresentada</a:t>
            </a:r>
            <a:r>
              <a:rPr lang="en-US" altLang="es-MX" sz="3200" dirty="0">
                <a:latin typeface="Arial"/>
                <a:cs typeface="Arial"/>
              </a:rPr>
              <a:t>... </a:t>
            </a:r>
            <a:endParaRPr lang="en-US" altLang="es-MX" sz="32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6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7974C1C7-70A2-49A4-84D7-E7F8B73A6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44450"/>
            <a:ext cx="6996112" cy="677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A9CE6DEB-C433-4077-B616-D897E961D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(4) Multipartidismo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71B9D240-9F0B-4EBF-B551-CC4FB06CC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Ningún partido se acerca a la mayoría 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FDDFF72C-CABA-4957-B18C-CAC57E5BD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819400"/>
            <a:ext cx="5943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Bélgica</a:t>
            </a:r>
            <a:r>
              <a:rPr lang="en-US" altLang="es-MX" sz="3200">
                <a:latin typeface="Arial" panose="020B0604020202020204" pitchFamily="34" charset="0"/>
              </a:rPr>
              <a:t>: </a:t>
            </a:r>
          </a:p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DC: católicos, clase media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Liberales: laicos, clase media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Socialistas: laicos, trabajadores</a:t>
            </a:r>
          </a:p>
        </p:txBody>
      </p:sp>
      <p:sp>
        <p:nvSpPr>
          <p:cNvPr id="91152" name="Text Box 16">
            <a:extLst>
              <a:ext uri="{FF2B5EF4-FFF2-40B4-BE49-F238E27FC236}">
                <a16:creationId xmlns:a16="http://schemas.microsoft.com/office/drawing/2014/main" id="{51795B40-5630-47E6-A2BB-5E99A17EC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757488"/>
            <a:ext cx="3352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walones flamencos</a:t>
            </a:r>
          </a:p>
        </p:txBody>
      </p:sp>
      <p:sp>
        <p:nvSpPr>
          <p:cNvPr id="91153" name="Text Box 17">
            <a:extLst>
              <a:ext uri="{FF2B5EF4-FFF2-40B4-BE49-F238E27FC236}">
                <a16:creationId xmlns:a16="http://schemas.microsoft.com/office/drawing/2014/main" id="{7F0C4088-73F3-4F99-922E-F24DB3BA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486400"/>
            <a:ext cx="59563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  <a:t>¿Origen multipartidismo? </a:t>
            </a:r>
            <a:b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  <a:t>Sociólogos vs. instituciones</a:t>
            </a:r>
          </a:p>
        </p:txBody>
      </p:sp>
      <p:grpSp>
        <p:nvGrpSpPr>
          <p:cNvPr id="2" name="Group 18">
            <a:extLst>
              <a:ext uri="{FF2B5EF4-FFF2-40B4-BE49-F238E27FC236}">
                <a16:creationId xmlns:a16="http://schemas.microsoft.com/office/drawing/2014/main" id="{10BA8B41-6319-40EB-A3F2-7F66269A7697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352800"/>
            <a:ext cx="2832100" cy="1905000"/>
            <a:chOff x="3840" y="2112"/>
            <a:chExt cx="1784" cy="1200"/>
          </a:xfrm>
        </p:grpSpPr>
        <p:grpSp>
          <p:nvGrpSpPr>
            <p:cNvPr id="20489" name="Group 19">
              <a:extLst>
                <a:ext uri="{FF2B5EF4-FFF2-40B4-BE49-F238E27FC236}">
                  <a16:creationId xmlns:a16="http://schemas.microsoft.com/office/drawing/2014/main" id="{DB568C50-6194-40C3-AF03-8C08E6B4BF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2112"/>
              <a:ext cx="1680" cy="1200"/>
              <a:chOff x="4080" y="2016"/>
              <a:chExt cx="1680" cy="1200"/>
            </a:xfrm>
          </p:grpSpPr>
          <p:sp>
            <p:nvSpPr>
              <p:cNvPr id="20491" name="Line 20">
                <a:extLst>
                  <a:ext uri="{FF2B5EF4-FFF2-40B4-BE49-F238E27FC236}">
                    <a16:creationId xmlns:a16="http://schemas.microsoft.com/office/drawing/2014/main" id="{09A6C854-D691-4135-97F4-BE4D200F71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016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2" name="Line 21">
                <a:extLst>
                  <a:ext uri="{FF2B5EF4-FFF2-40B4-BE49-F238E27FC236}">
                    <a16:creationId xmlns:a16="http://schemas.microsoft.com/office/drawing/2014/main" id="{486D7168-330B-4725-9FA2-9BCE15B3E8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3216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3" name="Line 22">
                <a:extLst>
                  <a:ext uri="{FF2B5EF4-FFF2-40B4-BE49-F238E27FC236}">
                    <a16:creationId xmlns:a16="http://schemas.microsoft.com/office/drawing/2014/main" id="{B16417B0-00B2-43BA-868D-36D92FFF73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832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4" name="Line 23">
                <a:extLst>
                  <a:ext uri="{FF2B5EF4-FFF2-40B4-BE49-F238E27FC236}">
                    <a16:creationId xmlns:a16="http://schemas.microsoft.com/office/drawing/2014/main" id="{905C5B25-A94B-4E7B-A495-6841B04D2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448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5" name="Line 24">
                <a:extLst>
                  <a:ext uri="{FF2B5EF4-FFF2-40B4-BE49-F238E27FC236}">
                    <a16:creationId xmlns:a16="http://schemas.microsoft.com/office/drawing/2014/main" id="{32CD95CA-DAE0-47C6-8481-A31CC9AD77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025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6" name="Line 25">
                <a:extLst>
                  <a:ext uri="{FF2B5EF4-FFF2-40B4-BE49-F238E27FC236}">
                    <a16:creationId xmlns:a16="http://schemas.microsoft.com/office/drawing/2014/main" id="{2F66A370-F8FF-4587-97F3-C9013CBB1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2016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7" name="Line 26">
                <a:extLst>
                  <a:ext uri="{FF2B5EF4-FFF2-40B4-BE49-F238E27FC236}">
                    <a16:creationId xmlns:a16="http://schemas.microsoft.com/office/drawing/2014/main" id="{A3AF184C-3DD3-4BDA-A45F-1902DD3308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0" y="2016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20490" name="Text Box 27">
              <a:extLst>
                <a:ext uri="{FF2B5EF4-FFF2-40B4-BE49-F238E27FC236}">
                  <a16:creationId xmlns:a16="http://schemas.microsoft.com/office/drawing/2014/main" id="{6C87A85C-72D1-4900-B770-941C2FDED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4" y="2250"/>
              <a:ext cx="1440" cy="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3200" b="1">
                  <a:solidFill>
                    <a:srgbClr val="0099CC"/>
                  </a:solidFill>
                  <a:latin typeface="Arial" panose="020B0604020202020204" pitchFamily="34" charset="0"/>
                </a:rPr>
                <a:t>1</a:t>
              </a:r>
              <a:r>
                <a:rPr lang="en-US" altLang="es-MX" sz="3200" b="1">
                  <a:latin typeface="Arial" panose="020B0604020202020204" pitchFamily="34" charset="0"/>
                </a:rPr>
                <a:t>          </a:t>
              </a:r>
              <a:r>
                <a:rPr lang="en-US" altLang="es-MX" sz="3200" b="1">
                  <a:solidFill>
                    <a:srgbClr val="FF3300"/>
                  </a:solidFill>
                  <a:latin typeface="Arial" panose="020B0604020202020204" pitchFamily="34" charset="0"/>
                </a:rPr>
                <a:t>4</a:t>
              </a:r>
              <a:br>
                <a:rPr lang="en-US" altLang="es-MX" sz="3200" b="1">
                  <a:latin typeface="Arial" panose="020B0604020202020204" pitchFamily="34" charset="0"/>
                </a:rPr>
              </a:br>
              <a:r>
                <a:rPr lang="en-US" altLang="es-MX" sz="3200" b="1">
                  <a:solidFill>
                    <a:srgbClr val="FF9900"/>
                  </a:solidFill>
                  <a:latin typeface="Arial" panose="020B0604020202020204" pitchFamily="34" charset="0"/>
                </a:rPr>
                <a:t>2</a:t>
              </a:r>
              <a:r>
                <a:rPr lang="en-US" altLang="es-MX" sz="3200" b="1">
                  <a:latin typeface="Arial" panose="020B0604020202020204" pitchFamily="34" charset="0"/>
                </a:rPr>
                <a:t>          </a:t>
              </a:r>
              <a:r>
                <a:rPr lang="en-US" altLang="es-MX" sz="3200" b="1">
                  <a:solidFill>
                    <a:srgbClr val="00CC66"/>
                  </a:solidFill>
                  <a:latin typeface="Arial" panose="020B0604020202020204" pitchFamily="34" charset="0"/>
                </a:rPr>
                <a:t>5</a:t>
              </a:r>
              <a:br>
                <a:rPr lang="en-US" altLang="es-MX" sz="3200" b="1">
                  <a:latin typeface="Arial" panose="020B0604020202020204" pitchFamily="34" charset="0"/>
                </a:rPr>
              </a:br>
              <a:r>
                <a:rPr lang="en-US" altLang="es-MX" sz="3200" b="1">
                  <a:solidFill>
                    <a:srgbClr val="990000"/>
                  </a:solidFill>
                  <a:latin typeface="Arial" panose="020B0604020202020204" pitchFamily="34" charset="0"/>
                </a:rPr>
                <a:t>3</a:t>
              </a:r>
              <a:r>
                <a:rPr lang="en-US" altLang="es-MX" sz="3200" b="1">
                  <a:latin typeface="Arial" panose="020B0604020202020204" pitchFamily="34" charset="0"/>
                </a:rPr>
                <a:t>          6</a:t>
              </a:r>
              <a:endParaRPr lang="en-US" altLang="es-MX" sz="3200">
                <a:latin typeface="Arial" panose="020B0604020202020204" pitchFamily="34" charset="0"/>
              </a:endParaRPr>
            </a:p>
          </p:txBody>
        </p:sp>
      </p:grpSp>
      <p:pic>
        <p:nvPicPr>
          <p:cNvPr id="3" name="Imagen 3" descr="Un plato con comida y bebidas&#10;&#10;Descripción generada automáticamente">
            <a:extLst>
              <a:ext uri="{FF2B5EF4-FFF2-40B4-BE49-F238E27FC236}">
                <a16:creationId xmlns:a16="http://schemas.microsoft.com/office/drawing/2014/main" id="{44334A1F-D33C-403D-994E-FED3C393E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500" y="1292164"/>
            <a:ext cx="27432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0" grpId="0" autoUpdateAnimBg="0"/>
      <p:bldP spid="91152" grpId="0" autoUpdateAnimBg="0"/>
      <p:bldP spid="91153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80D48472-9CED-4C14-80F2-76FA3C248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409575"/>
            <a:ext cx="7340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(5) Sistema partidista multidimensional</a:t>
            </a:r>
          </a:p>
        </p:txBody>
      </p:sp>
      <p:sp>
        <p:nvSpPr>
          <p:cNvPr id="21507" name="Text Box 3">
            <a:extLst>
              <a:ext uri="{FF2B5EF4-FFF2-40B4-BE49-F238E27FC236}">
                <a16:creationId xmlns:a16="http://schemas.microsoft.com/office/drawing/2014/main" id="{B46A199D-5FAD-4A0A-BE34-8EFA84D5D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Los partidos agrupan sectores con intereses similares</a:t>
            </a:r>
          </a:p>
        </p:txBody>
      </p:sp>
      <p:sp>
        <p:nvSpPr>
          <p:cNvPr id="92164" name="Text Box 4">
            <a:extLst>
              <a:ext uri="{FF2B5EF4-FFF2-40B4-BE49-F238E27FC236}">
                <a16:creationId xmlns:a16="http://schemas.microsoft.com/office/drawing/2014/main" id="{24F16219-C043-45AA-B479-52BC4F95E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029200"/>
            <a:ext cx="8153400" cy="15541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¿Por qué unas brechas se partidizan y otras no? Límites de la explicación sociológica </a:t>
            </a:r>
          </a:p>
        </p:txBody>
      </p:sp>
      <p:sp>
        <p:nvSpPr>
          <p:cNvPr id="92165" name="Text Box 5">
            <a:extLst>
              <a:ext uri="{FF2B5EF4-FFF2-40B4-BE49-F238E27FC236}">
                <a16:creationId xmlns:a16="http://schemas.microsoft.com/office/drawing/2014/main" id="{E4545F22-B336-4F32-8669-E876A79DA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860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Brechas (</a:t>
            </a:r>
            <a:r>
              <a:rPr lang="en-US" altLang="es-MX" sz="3200" i="1">
                <a:latin typeface="Arial" panose="020B0604020202020204" pitchFamily="34" charset="0"/>
              </a:rPr>
              <a:t>cleavages</a:t>
            </a:r>
            <a:r>
              <a:rPr lang="en-US" altLang="es-MX" sz="3200">
                <a:latin typeface="Arial" panose="020B0604020202020204" pitchFamily="34" charset="0"/>
              </a:rPr>
              <a:t>) socioeconómica, lingüística, religiosa, urbano-rural… formación del Estado-nación</a:t>
            </a:r>
          </a:p>
        </p:txBody>
      </p:sp>
      <p:sp>
        <p:nvSpPr>
          <p:cNvPr id="92166" name="Text Box 6">
            <a:extLst>
              <a:ext uri="{FF2B5EF4-FFF2-40B4-BE49-F238E27FC236}">
                <a16:creationId xmlns:a16="http://schemas.microsoft.com/office/drawing/2014/main" id="{1952DC01-AECB-421E-88F0-BE0281606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10000"/>
            <a:ext cx="81534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 err="1">
                <a:latin typeface="Arial"/>
                <a:cs typeface="Arial"/>
              </a:rPr>
              <a:t>Resolución</a:t>
            </a:r>
            <a:r>
              <a:rPr lang="en-US" altLang="es-MX" sz="3200" dirty="0">
                <a:latin typeface="Arial"/>
                <a:cs typeface="Arial"/>
              </a:rPr>
              <a:t> de los </a:t>
            </a:r>
            <a:r>
              <a:rPr lang="en-US" altLang="es-MX" sz="3200" dirty="0" err="1">
                <a:latin typeface="Arial"/>
                <a:cs typeface="Arial"/>
              </a:rPr>
              <a:t>conflictos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determinó</a:t>
            </a:r>
            <a:r>
              <a:rPr lang="en-US" altLang="es-MX" sz="3200" dirty="0">
                <a:latin typeface="Arial"/>
                <a:cs typeface="Arial"/>
              </a:rPr>
              <a:t> la </a:t>
            </a:r>
            <a:r>
              <a:rPr lang="en-US" altLang="es-MX" sz="3200" dirty="0" err="1">
                <a:latin typeface="Arial"/>
                <a:cs typeface="Arial"/>
              </a:rPr>
              <a:t>segmentación</a:t>
            </a:r>
            <a:r>
              <a:rPr lang="en-US" altLang="es-MX" sz="3200" dirty="0">
                <a:latin typeface="Arial"/>
                <a:cs typeface="Arial"/>
              </a:rPr>
              <a:t> +/- </a:t>
            </a:r>
            <a:r>
              <a:rPr lang="en-US" altLang="es-MX" sz="3200" dirty="0" err="1">
                <a:latin typeface="Arial"/>
                <a:cs typeface="Arial"/>
              </a:rPr>
              <a:t>heterogénea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4" grpId="0" animBg="1" autoUpdateAnimBg="0"/>
      <p:bldP spid="92165" grpId="0" autoUpdateAnimBg="0"/>
      <p:bldP spid="92166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56A10B98-78FD-4434-8882-406500837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3600" y="409575"/>
            <a:ext cx="2159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(6) RP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1F7D411C-D3A2-4F8D-B6BB-2CD91017A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otra gran explicación del pluripartidismo </a:t>
            </a:r>
          </a:p>
        </p:txBody>
      </p:sp>
      <p:sp>
        <p:nvSpPr>
          <p:cNvPr id="93189" name="Text Box 5">
            <a:extLst>
              <a:ext uri="{FF2B5EF4-FFF2-40B4-BE49-F238E27FC236}">
                <a16:creationId xmlns:a16="http://schemas.microsoft.com/office/drawing/2014/main" id="{38949699-EB2B-45B4-A118-6FF3D4BD0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70438"/>
            <a:ext cx="8153400" cy="15541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Endogeneidad</a:t>
            </a:r>
            <a:b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  <a:t>¿cómo desentrañas el efecto </a:t>
            </a:r>
            <a:b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  <a:t>sociológico del institucional? </a:t>
            </a:r>
          </a:p>
        </p:txBody>
      </p:sp>
      <p:sp>
        <p:nvSpPr>
          <p:cNvPr id="93190" name="Text Box 6">
            <a:extLst>
              <a:ext uri="{FF2B5EF4-FFF2-40B4-BE49-F238E27FC236}">
                <a16:creationId xmlns:a16="http://schemas.microsoft.com/office/drawing/2014/main" id="{51AB9CDD-847E-4EA8-8C7C-5C25EED9D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09800"/>
            <a:ext cx="81534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>
                <a:latin typeface="Arial"/>
                <a:cs typeface="Arial"/>
              </a:rPr>
              <a:t>Duverger</a:t>
            </a:r>
            <a:r>
              <a:rPr lang="en-US" altLang="es-MX" sz="3200" dirty="0">
                <a:latin typeface="Arial"/>
                <a:cs typeface="Arial"/>
              </a:rPr>
              <a:t>: </a:t>
            </a:r>
            <a:r>
              <a:rPr lang="en-US" altLang="es-MX" sz="3200" dirty="0" err="1">
                <a:latin typeface="Arial"/>
                <a:cs typeface="Arial"/>
              </a:rPr>
              <a:t>factores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mecánico</a:t>
            </a:r>
            <a:r>
              <a:rPr lang="en-US" altLang="es-MX" sz="3200" dirty="0">
                <a:latin typeface="Arial"/>
                <a:cs typeface="Arial"/>
              </a:rPr>
              <a:t> y </a:t>
            </a:r>
            <a:r>
              <a:rPr lang="en-US" altLang="es-MX" sz="3200" dirty="0" err="1">
                <a:latin typeface="Arial"/>
                <a:cs typeface="Arial"/>
              </a:rPr>
              <a:t>psicológico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/>
              </a:rPr>
            </a:br>
            <a:r>
              <a:rPr lang="en-US" altLang="es-MX" sz="3200" b="1" dirty="0">
                <a:latin typeface="Arial"/>
                <a:cs typeface="Arial"/>
              </a:rPr>
              <a:t>Cox</a:t>
            </a:r>
            <a:r>
              <a:rPr lang="en-US" altLang="es-MX" sz="3200" dirty="0">
                <a:latin typeface="Arial"/>
                <a:cs typeface="Arial"/>
              </a:rPr>
              <a:t>: </a:t>
            </a:r>
            <a:r>
              <a:rPr lang="en-US" altLang="es-MX" sz="3200" dirty="0" err="1">
                <a:latin typeface="Arial"/>
                <a:cs typeface="Arial"/>
              </a:rPr>
              <a:t>operan</a:t>
            </a:r>
            <a:r>
              <a:rPr lang="en-US" altLang="es-MX" sz="3200" dirty="0">
                <a:latin typeface="Arial"/>
                <a:cs typeface="Arial"/>
              </a:rPr>
              <a:t> tanto en la </a:t>
            </a:r>
            <a:r>
              <a:rPr lang="en-US" altLang="es-MX" sz="3200" dirty="0" err="1">
                <a:latin typeface="Arial"/>
                <a:cs typeface="Arial"/>
              </a:rPr>
              <a:t>mente</a:t>
            </a:r>
            <a:r>
              <a:rPr lang="en-US" altLang="es-MX" sz="3200" dirty="0">
                <a:latin typeface="Arial"/>
                <a:cs typeface="Arial"/>
              </a:rPr>
              <a:t> del </a:t>
            </a:r>
            <a:r>
              <a:rPr lang="en-US" altLang="es-MX" sz="3200" dirty="0" err="1">
                <a:latin typeface="Arial"/>
                <a:cs typeface="Arial"/>
              </a:rPr>
              <a:t>votante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como</a:t>
            </a:r>
            <a:r>
              <a:rPr lang="en-US" altLang="es-MX" sz="3200" dirty="0">
                <a:latin typeface="Arial"/>
                <a:cs typeface="Arial"/>
              </a:rPr>
              <a:t> (</a:t>
            </a:r>
            <a:r>
              <a:rPr lang="en-US" altLang="es-MX" sz="3200" dirty="0" err="1">
                <a:latin typeface="Arial"/>
                <a:cs typeface="Arial"/>
              </a:rPr>
              <a:t>vía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expectativas</a:t>
            </a:r>
            <a:r>
              <a:rPr lang="en-US" altLang="es-MX" sz="3200" dirty="0">
                <a:latin typeface="Arial"/>
                <a:cs typeface="Arial"/>
              </a:rPr>
              <a:t>) en la de los empresarios </a:t>
            </a:r>
            <a:r>
              <a:rPr lang="en-US" altLang="es-MX" sz="3200" dirty="0" err="1">
                <a:latin typeface="Arial"/>
                <a:cs typeface="Arial"/>
              </a:rPr>
              <a:t>políticos</a:t>
            </a:r>
            <a:r>
              <a:rPr lang="en-US" altLang="es-MX" sz="3200" dirty="0">
                <a:latin typeface="Arial"/>
                <a:cs typeface="Arial"/>
              </a:rPr>
              <a:t> </a:t>
            </a:r>
            <a:endParaRPr lang="en-US" altLang="es-MX" sz="32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9" grpId="0" animBg="1" autoUpdateAnimBg="0"/>
      <p:bldP spid="93190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026">
            <a:extLst>
              <a:ext uri="{FF2B5EF4-FFF2-40B4-BE49-F238E27FC236}">
                <a16:creationId xmlns:a16="http://schemas.microsoft.com/office/drawing/2014/main" id="{410004D9-1063-4FFE-B032-5C4AE2091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09575"/>
            <a:ext cx="5918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Hay múltiples sistemas de RP</a:t>
            </a:r>
          </a:p>
        </p:txBody>
      </p:sp>
      <p:sp>
        <p:nvSpPr>
          <p:cNvPr id="126979" name="Text Box 1027">
            <a:extLst>
              <a:ext uri="{FF2B5EF4-FFF2-40B4-BE49-F238E27FC236}">
                <a16:creationId xmlns:a16="http://schemas.microsoft.com/office/drawing/2014/main" id="{BB004A1F-99A6-48B6-97BF-5664A84FB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Restos mayores con fórmula Hare</a:t>
            </a:r>
          </a:p>
        </p:txBody>
      </p:sp>
      <p:sp>
        <p:nvSpPr>
          <p:cNvPr id="126980" name="Text Box 1028">
            <a:extLst>
              <a:ext uri="{FF2B5EF4-FFF2-40B4-BE49-F238E27FC236}">
                <a16:creationId xmlns:a16="http://schemas.microsoft.com/office/drawing/2014/main" id="{C563B925-30D4-47A3-BA0D-65682AD30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63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De divisor d’Hondt</a:t>
            </a:r>
          </a:p>
        </p:txBody>
      </p:sp>
      <p:sp>
        <p:nvSpPr>
          <p:cNvPr id="126981" name="Text Box 1029">
            <a:extLst>
              <a:ext uri="{FF2B5EF4-FFF2-40B4-BE49-F238E27FC236}">
                <a16:creationId xmlns:a16="http://schemas.microsoft.com/office/drawing/2014/main" id="{B47DC21B-C5AA-40AC-807E-FA05AF38D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956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Imperiali</a:t>
            </a:r>
          </a:p>
        </p:txBody>
      </p:sp>
      <p:sp>
        <p:nvSpPr>
          <p:cNvPr id="126982" name="Text Box 1030">
            <a:extLst>
              <a:ext uri="{FF2B5EF4-FFF2-40B4-BE49-F238E27FC236}">
                <a16:creationId xmlns:a16="http://schemas.microsoft.com/office/drawing/2014/main" id="{81D65C13-8517-4DF0-B1AC-048CA28CC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6576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en distritos con magnitud mayor o menor</a:t>
            </a:r>
          </a:p>
        </p:txBody>
      </p:sp>
      <p:sp>
        <p:nvSpPr>
          <p:cNvPr id="126983" name="Text Box 1031">
            <a:extLst>
              <a:ext uri="{FF2B5EF4-FFF2-40B4-BE49-F238E27FC236}">
                <a16:creationId xmlns:a16="http://schemas.microsoft.com/office/drawing/2014/main" id="{2C0FE1E9-5A50-4400-86A9-7DDCC0FEF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3434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…</a:t>
            </a:r>
          </a:p>
        </p:txBody>
      </p:sp>
      <p:sp>
        <p:nvSpPr>
          <p:cNvPr id="126984" name="Text Box 1032">
            <a:extLst>
              <a:ext uri="{FF2B5EF4-FFF2-40B4-BE49-F238E27FC236}">
                <a16:creationId xmlns:a16="http://schemas.microsoft.com/office/drawing/2014/main" id="{DE9E827A-04FA-469F-8199-9DDC5D6F7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50" y="5638800"/>
            <a:ext cx="7042150" cy="64135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600">
                <a:solidFill>
                  <a:srgbClr val="FFCC66"/>
                </a:solidFill>
                <a:latin typeface="Arial" panose="020B0604020202020204" pitchFamily="34" charset="0"/>
              </a:rPr>
              <a:t>Las estudiaremos más adelante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autoUpdateAnimBg="0"/>
      <p:bldP spid="126980" grpId="0" autoUpdateAnimBg="0"/>
      <p:bldP spid="126981" grpId="0" autoUpdateAnimBg="0"/>
      <p:bldP spid="126982" grpId="0" autoUpdateAnimBg="0"/>
      <p:bldP spid="126983" grpId="0" autoUpdateAnimBg="0"/>
      <p:bldP spid="126984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23A716DC-D5A7-46E9-9450-C43E8FEA4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6400" y="409575"/>
            <a:ext cx="3073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(7) Federalismo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2E28D4C7-DBB9-4DE4-98D2-069ABB9B3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84313"/>
            <a:ext cx="81534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Descentraliza autoridad gubernamental hacia subconjuntos de población.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Otra forma de separación de poder. </a:t>
            </a:r>
          </a:p>
        </p:txBody>
      </p:sp>
      <p:sp>
        <p:nvSpPr>
          <p:cNvPr id="95236" name="Text Box 4">
            <a:extLst>
              <a:ext uri="{FF2B5EF4-FFF2-40B4-BE49-F238E27FC236}">
                <a16:creationId xmlns:a16="http://schemas.microsoft.com/office/drawing/2014/main" id="{4DD3A577-77DA-4463-A8AC-1E86B3CF9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59150"/>
            <a:ext cx="8153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Versión clásica define subconjuntos </a:t>
            </a:r>
            <a:r>
              <a:rPr lang="en-US" altLang="es-MX" sz="3200" b="1">
                <a:latin typeface="Arial" panose="020B0604020202020204" pitchFamily="34" charset="0"/>
              </a:rPr>
              <a:t>territoriales</a:t>
            </a:r>
            <a:r>
              <a:rPr lang="en-US" altLang="es-MX" sz="3200">
                <a:latin typeface="Arial" panose="020B0604020202020204" pitchFamily="34" charset="0"/>
              </a:rPr>
              <a:t>; otras formas posibles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97B5D89-FC72-4C86-BA2B-5B9E93A56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740275"/>
            <a:ext cx="81534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P.ej. dos ministerios de educación belgas: (1) flamencos y (2) walones.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Auto-identificación (usos y costumbres)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6" grpId="0" autoUpdateAnimBg="0"/>
      <p:bldP spid="5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94370814-DD40-4DBA-ACEA-347E6A967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409575"/>
            <a:ext cx="8255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Suiza: quizás la nación más federal</a:t>
            </a:r>
          </a:p>
        </p:txBody>
      </p:sp>
      <p:sp>
        <p:nvSpPr>
          <p:cNvPr id="129027" name="Text Box 3">
            <a:extLst>
              <a:ext uri="{FF2B5EF4-FFF2-40B4-BE49-F238E27FC236}">
                <a16:creationId xmlns:a16="http://schemas.microsoft.com/office/drawing/2014/main" id="{7A3D5A0F-21A9-4491-A345-897FDF2A3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41438"/>
            <a:ext cx="81534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(1) Miles de </a:t>
            </a:r>
            <a:r>
              <a:rPr lang="en-US" altLang="es-MX" sz="3200" b="1">
                <a:latin typeface="Arial" panose="020B0604020202020204" pitchFamily="34" charset="0"/>
              </a:rPr>
              <a:t>comunidades</a:t>
            </a:r>
            <a:r>
              <a:rPr lang="en-US" altLang="es-MX" sz="3200">
                <a:latin typeface="Arial" panose="020B0604020202020204" pitchFamily="34" charset="0"/>
              </a:rPr>
              <a:t> tienen enormes facultades y responsabilidades: </a:t>
            </a:r>
            <a:r>
              <a:rPr lang="en-US" altLang="es-MX" sz="3200">
                <a:solidFill>
                  <a:srgbClr val="990000"/>
                </a:solidFill>
                <a:latin typeface="Arial" panose="020B0604020202020204" pitchFamily="34" charset="0"/>
              </a:rPr>
              <a:t>educación pública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rgbClr val="0099CC"/>
                </a:solidFill>
                <a:latin typeface="Arial" panose="020B0604020202020204" pitchFamily="34" charset="0"/>
              </a:rPr>
              <a:t>distrib. de energía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rgbClr val="00CC66"/>
                </a:solidFill>
                <a:latin typeface="Arial" panose="020B0604020202020204" pitchFamily="34" charset="0"/>
              </a:rPr>
              <a:t>carreteras</a:t>
            </a:r>
            <a:r>
              <a:rPr lang="en-US" altLang="es-MX" sz="3200"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129030" name="Text Box 6">
            <a:extLst>
              <a:ext uri="{FF2B5EF4-FFF2-40B4-BE49-F238E27FC236}">
                <a16:creationId xmlns:a16="http://schemas.microsoft.com/office/drawing/2014/main" id="{EC877422-A405-424F-BC84-47606D7CB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925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Varía mucho la forma del gobierno local </a:t>
            </a:r>
          </a:p>
        </p:txBody>
      </p:sp>
      <p:sp>
        <p:nvSpPr>
          <p:cNvPr id="129031" name="Text Box 7">
            <a:extLst>
              <a:ext uri="{FF2B5EF4-FFF2-40B4-BE49-F238E27FC236}">
                <a16:creationId xmlns:a16="http://schemas.microsoft.com/office/drawing/2014/main" id="{029885BA-DE98-428F-BA83-DB2664E05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733800"/>
            <a:ext cx="8153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(2) </a:t>
            </a:r>
            <a:r>
              <a:rPr lang="en-US" altLang="es-MX" sz="3200" b="1">
                <a:latin typeface="Arial" panose="020B0604020202020204" pitchFamily="34" charset="0"/>
              </a:rPr>
              <a:t>Cantones</a:t>
            </a:r>
            <a:r>
              <a:rPr lang="en-US" altLang="es-MX" sz="3200">
                <a:latin typeface="Arial" panose="020B0604020202020204" pitchFamily="34" charset="0"/>
              </a:rPr>
              <a:t> tienen su constitución,  parla-mento y gobierno. </a:t>
            </a:r>
            <a:r>
              <a:rPr lang="en-US" altLang="es-MX" sz="3200">
                <a:solidFill>
                  <a:srgbClr val="990000"/>
                </a:solidFill>
                <a:latin typeface="Arial" panose="020B0604020202020204" pitchFamily="34" charset="0"/>
              </a:rPr>
              <a:t>Coordinan educación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chemeClr val="accent2"/>
                </a:solidFill>
                <a:latin typeface="Arial" panose="020B0604020202020204" pitchFamily="34" charset="0"/>
              </a:rPr>
              <a:t>controlan policía</a:t>
            </a:r>
            <a:r>
              <a:rPr lang="en-US" altLang="es-MX" sz="3200">
                <a:latin typeface="Arial" panose="020B0604020202020204" pitchFamily="34" charset="0"/>
              </a:rPr>
              <a:t>. Repres. en cáms. fed.</a:t>
            </a:r>
          </a:p>
        </p:txBody>
      </p:sp>
      <p:sp>
        <p:nvSpPr>
          <p:cNvPr id="129032" name="Text Box 8">
            <a:extLst>
              <a:ext uri="{FF2B5EF4-FFF2-40B4-BE49-F238E27FC236}">
                <a16:creationId xmlns:a16="http://schemas.microsoft.com/office/drawing/2014/main" id="{21BA645A-757B-4B31-89EF-06D701B08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(3) Gob. </a:t>
            </a:r>
            <a:r>
              <a:rPr lang="en-US" altLang="es-MX" sz="3200" b="1">
                <a:latin typeface="Arial" panose="020B0604020202020204" pitchFamily="34" charset="0"/>
              </a:rPr>
              <a:t>nacional</a:t>
            </a:r>
            <a:r>
              <a:rPr lang="en-US" altLang="es-MX" sz="3200">
                <a:latin typeface="Arial" panose="020B0604020202020204" pitchFamily="34" charset="0"/>
              </a:rPr>
              <a:t>: </a:t>
            </a:r>
            <a:r>
              <a:rPr lang="en-US" altLang="es-MX" sz="3200">
                <a:solidFill>
                  <a:srgbClr val="FF9900"/>
                </a:solidFill>
                <a:latin typeface="Arial" panose="020B0604020202020204" pitchFamily="34" charset="0"/>
              </a:rPr>
              <a:t>relaciones exteriores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rgbClr val="003399"/>
                </a:solidFill>
                <a:latin typeface="Arial" panose="020B0604020202020204" pitchFamily="34" charset="0"/>
              </a:rPr>
              <a:t>seguridad</a:t>
            </a:r>
            <a:r>
              <a:rPr lang="en-US" altLang="es-MX" sz="3200">
                <a:latin typeface="Arial" panose="020B0604020202020204" pitchFamily="34" charset="0"/>
              </a:rPr>
              <a:t>. Pequeño, limitado x el consenso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autoUpdateAnimBg="0"/>
      <p:bldP spid="129030" grpId="0" autoUpdateAnimBg="0"/>
      <p:bldP spid="129031" grpId="0" autoUpdateAnimBg="0"/>
      <p:bldP spid="129032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B9177848-1EDA-4B2D-BB4C-8998B16E2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09575"/>
            <a:ext cx="76454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(8) Constitución escrita,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veto para minorías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EC2CA9CC-FC15-4249-B7A8-CBF8CFF89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00200"/>
            <a:ext cx="81534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Reglas explícitas que otorgan derechos y garantías y es difícil cambiarlas</a:t>
            </a:r>
          </a:p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¿Cómo se reforma una constitución?</a:t>
            </a:r>
          </a:p>
          <a:p>
            <a:pPr algn="l">
              <a:spcBef>
                <a:spcPct val="50000"/>
              </a:spcBef>
            </a:pPr>
            <a:endParaRPr lang="en-US" altLang="es-MX" sz="3200">
              <a:latin typeface="Arial" panose="020B0604020202020204" pitchFamily="34" charset="0"/>
            </a:endParaRPr>
          </a:p>
        </p:txBody>
      </p:sp>
      <p:sp>
        <p:nvSpPr>
          <p:cNvPr id="96260" name="Text Box 4">
            <a:extLst>
              <a:ext uri="{FF2B5EF4-FFF2-40B4-BE49-F238E27FC236}">
                <a16:creationId xmlns:a16="http://schemas.microsoft.com/office/drawing/2014/main" id="{535BA337-B1D4-4D1C-BA67-1E9F7FF2F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95600"/>
            <a:ext cx="81534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s-MX" sz="3200" b="1">
              <a:latin typeface="Arial" panose="020B0604020202020204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s-MX" sz="3200" b="1">
                <a:solidFill>
                  <a:srgbClr val="990000"/>
                </a:solidFill>
                <a:latin typeface="Arial" panose="020B0604020202020204" pitchFamily="34" charset="0"/>
              </a:rPr>
              <a:t>CH</a:t>
            </a:r>
            <a:r>
              <a:rPr lang="en-US" altLang="es-MX" sz="3200">
                <a:latin typeface="Arial" panose="020B0604020202020204" pitchFamily="34" charset="0"/>
              </a:rPr>
              <a:t>: referéndum general mayoritario en la población </a:t>
            </a:r>
            <a:r>
              <a:rPr lang="en-US" altLang="es-MX" sz="3200" b="1">
                <a:latin typeface="Arial" panose="020B0604020202020204" pitchFamily="34" charset="0"/>
              </a:rPr>
              <a:t>y</a:t>
            </a:r>
            <a:r>
              <a:rPr lang="en-US" altLang="es-MX" sz="3200">
                <a:latin typeface="Arial" panose="020B0604020202020204" pitchFamily="34" charset="0"/>
              </a:rPr>
              <a:t> en una mayoría de cantones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(antes: en </a:t>
            </a:r>
            <a:r>
              <a:rPr lang="en-US" altLang="es-MX" sz="3200">
                <a:solidFill>
                  <a:srgbClr val="0099CC"/>
                </a:solidFill>
                <a:latin typeface="Arial" panose="020B0604020202020204" pitchFamily="34" charset="0"/>
              </a:rPr>
              <a:t>todos</a:t>
            </a:r>
            <a:r>
              <a:rPr lang="en-US" altLang="es-MX" sz="3200">
                <a:latin typeface="Arial" panose="020B0604020202020204" pitchFamily="34" charset="0"/>
              </a:rPr>
              <a:t> los cantones)</a:t>
            </a:r>
          </a:p>
          <a:p>
            <a:pPr algn="l">
              <a:spcBef>
                <a:spcPct val="50000"/>
              </a:spcBef>
            </a:pPr>
            <a:r>
              <a:rPr lang="en-US" altLang="es-MX" sz="3200" b="1">
                <a:solidFill>
                  <a:srgbClr val="990000"/>
                </a:solidFill>
                <a:latin typeface="Arial" panose="020B0604020202020204" pitchFamily="34" charset="0"/>
              </a:rPr>
              <a:t>Mx</a:t>
            </a:r>
            <a:r>
              <a:rPr lang="en-US" altLang="es-MX" sz="3200">
                <a:latin typeface="Arial" panose="020B0604020202020204" pitchFamily="34" charset="0"/>
              </a:rPr>
              <a:t>:    2/3,  2/3,  1/2</a:t>
            </a:r>
          </a:p>
          <a:p>
            <a:pPr algn="l">
              <a:spcBef>
                <a:spcPct val="50000"/>
              </a:spcBef>
            </a:pPr>
            <a:r>
              <a:rPr lang="en-US" altLang="es-MX" sz="3200" b="1">
                <a:solidFill>
                  <a:srgbClr val="990000"/>
                </a:solidFill>
                <a:latin typeface="Arial" panose="020B0604020202020204" pitchFamily="34" charset="0"/>
              </a:rPr>
              <a:t>EUA</a:t>
            </a:r>
            <a:r>
              <a:rPr lang="en-US" altLang="es-MX" sz="3200">
                <a:latin typeface="Arial" panose="020B0604020202020204" pitchFamily="34" charset="0"/>
              </a:rPr>
              <a:t>:    2/3,  2/3,  3/5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0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3CF4FBED-4991-4E78-A9CB-1188718F9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4095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(9) Elementos de democracia directa</a:t>
            </a:r>
          </a:p>
        </p:txBody>
      </p:sp>
      <p:sp>
        <p:nvSpPr>
          <p:cNvPr id="83971" name="Text Box 3">
            <a:extLst>
              <a:ext uri="{FF2B5EF4-FFF2-40B4-BE49-F238E27FC236}">
                <a16:creationId xmlns:a16="http://schemas.microsoft.com/office/drawing/2014/main" id="{3C6C8493-7EAA-48CF-B337-681EE64C4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36925"/>
            <a:ext cx="8153400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 err="1">
                <a:latin typeface="Arial"/>
                <a:cs typeface="Arial"/>
              </a:rPr>
              <a:t>Plebiscito</a:t>
            </a:r>
            <a:r>
              <a:rPr lang="en-US" altLang="es-MX" sz="3200" dirty="0">
                <a:latin typeface="Arial"/>
                <a:cs typeface="Arial"/>
              </a:rPr>
              <a:t> es </a:t>
            </a:r>
            <a:r>
              <a:rPr lang="en-US" altLang="es-MX" sz="3200" dirty="0" err="1">
                <a:latin typeface="Arial"/>
                <a:cs typeface="Arial"/>
              </a:rPr>
              <a:t>sinónimo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dirty="0" err="1">
                <a:latin typeface="Arial"/>
                <a:cs typeface="Arial"/>
              </a:rPr>
              <a:t>suele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aplicarse</a:t>
            </a:r>
            <a:r>
              <a:rPr lang="en-US" altLang="es-MX" sz="3200" dirty="0">
                <a:latin typeface="Arial"/>
                <a:cs typeface="Arial"/>
              </a:rPr>
              <a:t> a la </a:t>
            </a:r>
            <a:r>
              <a:rPr lang="en-US" altLang="es-MX" sz="3200" dirty="0" err="1">
                <a:latin typeface="Arial"/>
                <a:cs typeface="Arial"/>
              </a:rPr>
              <a:t>permanencia</a:t>
            </a:r>
            <a:r>
              <a:rPr lang="en-US" altLang="es-MX" sz="3200" dirty="0">
                <a:latin typeface="Arial"/>
                <a:cs typeface="Arial"/>
              </a:rPr>
              <a:t> de 1 persona/</a:t>
            </a:r>
            <a:r>
              <a:rPr lang="en-US" altLang="es-MX" sz="3200" dirty="0" err="1">
                <a:latin typeface="Arial"/>
                <a:cs typeface="Arial"/>
              </a:rPr>
              <a:t>régimen</a:t>
            </a:r>
            <a:r>
              <a:rPr lang="en-US" altLang="es-MX" sz="3200" dirty="0">
                <a:latin typeface="Arial"/>
                <a:cs typeface="Arial"/>
              </a:rPr>
              <a:t> </a:t>
            </a:r>
            <a:br>
              <a:rPr lang="en-US" altLang="es-MX" sz="3200" dirty="0">
                <a:latin typeface="Arial"/>
                <a:cs typeface="Arial"/>
              </a:rPr>
            </a:br>
            <a:r>
              <a:rPr lang="en-US" altLang="es-MX" sz="2800" dirty="0">
                <a:latin typeface="Arial"/>
                <a:cs typeface="Arial"/>
              </a:rPr>
              <a:t>(1989-Pinochet en Chile, 2003-Davis en Calif., 2004-Chávez en Venez.)</a:t>
            </a:r>
          </a:p>
        </p:txBody>
      </p:sp>
      <p:sp>
        <p:nvSpPr>
          <p:cNvPr id="83972" name="Text Box 4">
            <a:extLst>
              <a:ext uri="{FF2B5EF4-FFF2-40B4-BE49-F238E27FC236}">
                <a16:creationId xmlns:a16="http://schemas.microsoft.com/office/drawing/2014/main" id="{FAE30AF0-4335-4ABD-9FE9-3E753569B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 err="1">
                <a:latin typeface="Arial"/>
                <a:cs typeface="Arial"/>
              </a:rPr>
              <a:t>Referéndum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Se consulta al </a:t>
            </a:r>
            <a:r>
              <a:rPr lang="en-US" altLang="es-MX" sz="3200" dirty="0" err="1">
                <a:latin typeface="Arial"/>
                <a:cs typeface="Arial"/>
              </a:rPr>
              <a:t>electorado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sobre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asunto</a:t>
            </a:r>
            <a:r>
              <a:rPr lang="en-US" altLang="es-MX" sz="3200" dirty="0">
                <a:latin typeface="Arial"/>
                <a:cs typeface="Arial"/>
              </a:rPr>
              <a:t> que </a:t>
            </a:r>
            <a:r>
              <a:rPr lang="en-US" altLang="es-MX" sz="3200" dirty="0" err="1">
                <a:latin typeface="Arial"/>
                <a:cs typeface="Arial"/>
              </a:rPr>
              <a:t>puede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ratificar</a:t>
            </a:r>
            <a:r>
              <a:rPr lang="en-US" altLang="es-MX" sz="3200" dirty="0">
                <a:latin typeface="Arial"/>
                <a:cs typeface="Arial"/>
              </a:rPr>
              <a:t> o </a:t>
            </a:r>
            <a:r>
              <a:rPr lang="en-US" altLang="es-MX" sz="3200" dirty="0" err="1">
                <a:latin typeface="Arial"/>
                <a:cs typeface="Arial"/>
              </a:rPr>
              <a:t>rechazar</a:t>
            </a:r>
            <a:r>
              <a:rPr lang="en-US" altLang="es-MX" sz="3200" dirty="0">
                <a:latin typeface="Arial"/>
                <a:cs typeface="Arial"/>
              </a:rPr>
              <a:t>. </a:t>
            </a:r>
            <a:r>
              <a:rPr lang="en-US" altLang="es-MX" sz="3200" dirty="0" err="1">
                <a:latin typeface="Arial"/>
                <a:cs typeface="Arial"/>
              </a:rPr>
              <a:t>Dicotómico</a:t>
            </a:r>
            <a:r>
              <a:rPr lang="en-US" altLang="es-MX" sz="3200" dirty="0">
                <a:latin typeface="Arial"/>
                <a:cs typeface="Arial"/>
              </a:rPr>
              <a:t>. </a:t>
            </a:r>
            <a:r>
              <a:rPr lang="en-US" altLang="es-MX" sz="3200" dirty="0" err="1">
                <a:latin typeface="Arial"/>
                <a:cs typeface="Arial"/>
              </a:rPr>
              <a:t>Consultivo</a:t>
            </a:r>
            <a:r>
              <a:rPr lang="en-US" altLang="es-MX" sz="3200" dirty="0">
                <a:latin typeface="Arial"/>
                <a:cs typeface="Arial"/>
              </a:rPr>
              <a:t> o </a:t>
            </a:r>
            <a:r>
              <a:rPr lang="en-US" altLang="es-MX" sz="3200" dirty="0" err="1">
                <a:latin typeface="Arial"/>
                <a:cs typeface="Arial"/>
              </a:rPr>
              <a:t>vinculante</a:t>
            </a:r>
          </a:p>
        </p:txBody>
      </p:sp>
      <p:sp>
        <p:nvSpPr>
          <p:cNvPr id="83973" name="Text Box 5">
            <a:extLst>
              <a:ext uri="{FF2B5EF4-FFF2-40B4-BE49-F238E27FC236}">
                <a16:creationId xmlns:a16="http://schemas.microsoft.com/office/drawing/2014/main" id="{73CCC790-2443-4807-965C-97C4C221B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486400"/>
            <a:ext cx="7467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Ajenos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a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democracia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liberal y, por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ende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, a ambos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modelos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de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Lijphart</a:t>
            </a:r>
            <a:endParaRPr lang="en-US" altLang="es-MX" sz="3200" dirty="0" err="1">
              <a:solidFill>
                <a:srgbClr val="FFCC66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autoUpdateAnimBg="0"/>
      <p:bldP spid="83972" grpId="0" autoUpdateAnimBg="0"/>
      <p:bldP spid="83973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>
            <a:extLst>
              <a:ext uri="{FF2B5EF4-FFF2-40B4-BE49-F238E27FC236}">
                <a16:creationId xmlns:a16="http://schemas.microsoft.com/office/drawing/2014/main" id="{59F6120C-0215-46B0-BF42-5F2FB0F0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409575"/>
            <a:ext cx="64135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democracia directa en Suiza</a:t>
            </a:r>
          </a:p>
        </p:txBody>
      </p:sp>
      <p:sp>
        <p:nvSpPr>
          <p:cNvPr id="94212" name="Text Box 4">
            <a:extLst>
              <a:ext uri="{FF2B5EF4-FFF2-40B4-BE49-F238E27FC236}">
                <a16:creationId xmlns:a16="http://schemas.microsoft.com/office/drawing/2014/main" id="{6E569067-0BA2-4EA7-8B86-6B138659C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41438"/>
            <a:ext cx="86106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Empieza en las 2,800 comunidades: tienen a su cargo escuelas, servicios sociales, energía, pavimentación, ...</a:t>
            </a:r>
          </a:p>
        </p:txBody>
      </p:sp>
      <p:sp>
        <p:nvSpPr>
          <p:cNvPr id="94213" name="Text Box 5">
            <a:extLst>
              <a:ext uri="{FF2B5EF4-FFF2-40B4-BE49-F238E27FC236}">
                <a16:creationId xmlns:a16="http://schemas.microsoft.com/office/drawing/2014/main" id="{B9A3497F-B4BA-4F2A-B6E0-B00F4758D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01963"/>
            <a:ext cx="81534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30% gasto gub. se ejerce en este nivel</a:t>
            </a:r>
          </a:p>
        </p:txBody>
      </p:sp>
      <p:sp>
        <p:nvSpPr>
          <p:cNvPr id="94214" name="Text Box 6">
            <a:extLst>
              <a:ext uri="{FF2B5EF4-FFF2-40B4-BE49-F238E27FC236}">
                <a16:creationId xmlns:a16="http://schemas.microsoft.com/office/drawing/2014/main" id="{D7A81736-6220-4A55-9B94-A05544ABA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733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Gobiernos cantonales y el federal también someten muchas decisiones al electorado</a:t>
            </a:r>
          </a:p>
        </p:txBody>
      </p:sp>
      <p:sp>
        <p:nvSpPr>
          <p:cNvPr id="94215" name="Text Box 7">
            <a:extLst>
              <a:ext uri="{FF2B5EF4-FFF2-40B4-BE49-F238E27FC236}">
                <a16:creationId xmlns:a16="http://schemas.microsoft.com/office/drawing/2014/main" id="{E9DA7DF8-18CC-4B1A-8366-8978655EF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029200"/>
            <a:ext cx="81534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Ej: </a:t>
            </a:r>
            <a:r>
              <a:rPr lang="en-US" altLang="es-MX" sz="2800">
                <a:solidFill>
                  <a:srgbClr val="0099CC"/>
                </a:solidFill>
                <a:latin typeface="Arial" panose="020B0604020202020204" pitchFamily="34" charset="0"/>
              </a:rPr>
              <a:t>1990</a:t>
            </a:r>
            <a:r>
              <a:rPr lang="en-US" altLang="es-MX" sz="2800">
                <a:latin typeface="Arial" panose="020B0604020202020204" pitchFamily="34" charset="0"/>
              </a:rPr>
              <a:t>-Moratoria plantas nucleares (55% sí); 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     </a:t>
            </a:r>
            <a:r>
              <a:rPr lang="en-US" altLang="es-MX" sz="2800">
                <a:solidFill>
                  <a:srgbClr val="0099CC"/>
                </a:solidFill>
                <a:latin typeface="Arial" panose="020B0604020202020204" pitchFamily="34" charset="0"/>
              </a:rPr>
              <a:t>1992</a:t>
            </a:r>
            <a:r>
              <a:rPr lang="en-US" altLang="es-MX" sz="2800">
                <a:latin typeface="Arial" panose="020B0604020202020204" pitchFamily="34" charset="0"/>
              </a:rPr>
              <a:t>-Unirse al Área Eco. Europea (51% no); 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     </a:t>
            </a:r>
            <a:r>
              <a:rPr lang="en-US" altLang="es-MX" sz="2800">
                <a:solidFill>
                  <a:srgbClr val="0099CC"/>
                </a:solidFill>
                <a:latin typeface="Arial" panose="020B0604020202020204" pitchFamily="34" charset="0"/>
              </a:rPr>
              <a:t>2002</a:t>
            </a:r>
            <a:r>
              <a:rPr lang="en-US" altLang="es-MX" sz="2800">
                <a:latin typeface="Arial" panose="020B0604020202020204" pitchFamily="34" charset="0"/>
              </a:rPr>
              <a:t>-Reducir horas de trabajo (75% no)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 autoUpdateAnimBg="0"/>
      <p:bldP spid="94213" grpId="0" animBg="1" autoUpdateAnimBg="0"/>
      <p:bldP spid="94214" grpId="0" autoUpdateAnimBg="0"/>
      <p:bldP spid="94215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01D2DACA-91F7-491D-986B-E76EB25FA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021" y="240242"/>
            <a:ext cx="6817148" cy="107721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¿</a:t>
            </a:r>
            <a:r>
              <a:rPr lang="en-US" altLang="es-MX" sz="3200" dirty="0" err="1">
                <a:latin typeface="Arial"/>
                <a:cs typeface="Arial"/>
              </a:rPr>
              <a:t>Cuándo</a:t>
            </a:r>
            <a:r>
              <a:rPr lang="en-US" altLang="es-MX" sz="3200" dirty="0">
                <a:latin typeface="Arial"/>
                <a:cs typeface="Arial"/>
              </a:rPr>
              <a:t> es </a:t>
            </a:r>
            <a:r>
              <a:rPr lang="en-US" altLang="es-MX" sz="3200" dirty="0" err="1">
                <a:latin typeface="Arial"/>
                <a:cs typeface="Arial"/>
              </a:rPr>
              <a:t>aceptable</a:t>
            </a:r>
            <a:r>
              <a:rPr lang="en-US" altLang="es-MX" sz="3200" dirty="0">
                <a:latin typeface="Arial"/>
                <a:cs typeface="Arial"/>
              </a:rPr>
              <a:t> </a:t>
            </a:r>
            <a:r>
              <a:rPr lang="en-US" altLang="es-MX" sz="3200" dirty="0" err="1">
                <a:latin typeface="Arial"/>
                <a:cs typeface="Arial"/>
              </a:rPr>
              <a:t>el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/>
                <a:cs typeface="Arial"/>
              </a:rPr>
            </a:br>
            <a:r>
              <a:rPr lang="en-US" altLang="es-MX" sz="3200" dirty="0" err="1">
                <a:latin typeface="Arial"/>
                <a:cs typeface="Arial"/>
              </a:rPr>
              <a:t>mandato</a:t>
            </a:r>
            <a:r>
              <a:rPr lang="en-US" altLang="es-MX" sz="3200" dirty="0">
                <a:latin typeface="Arial"/>
                <a:cs typeface="Arial"/>
              </a:rPr>
              <a:t> de la </a:t>
            </a:r>
            <a:r>
              <a:rPr lang="en-US" altLang="es-MX" sz="3200" dirty="0" err="1">
                <a:latin typeface="Arial"/>
                <a:cs typeface="Arial"/>
              </a:rPr>
              <a:t>mayoría</a:t>
            </a:r>
            <a:r>
              <a:rPr lang="en-US" altLang="es-MX" sz="3200" dirty="0">
                <a:latin typeface="Arial"/>
                <a:cs typeface="Arial"/>
              </a:rPr>
              <a:t>?</a:t>
            </a:r>
          </a:p>
        </p:txBody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DD88F437-C0DB-4235-881D-D58AFFCA7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570038"/>
            <a:ext cx="8610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(1) </a:t>
            </a:r>
            <a:r>
              <a:rPr lang="en-US" altLang="es-MX" sz="3200" dirty="0" err="1">
                <a:solidFill>
                  <a:srgbClr val="990000"/>
                </a:solidFill>
                <a:latin typeface="Arial"/>
                <a:cs typeface="Arial"/>
              </a:rPr>
              <a:t>Minorías</a:t>
            </a:r>
            <a:r>
              <a:rPr lang="en-US" altLang="es-MX" sz="3200" dirty="0">
                <a:solidFill>
                  <a:srgbClr val="990000"/>
                </a:solidFill>
                <a:latin typeface="Arial"/>
                <a:cs typeface="Arial"/>
              </a:rPr>
              <a:t> de hoy </a:t>
            </a:r>
            <a:r>
              <a:rPr lang="en-US" altLang="es-MX" sz="3200" dirty="0" err="1">
                <a:solidFill>
                  <a:srgbClr val="990000"/>
                </a:solidFill>
                <a:latin typeface="Arial"/>
                <a:cs typeface="Arial"/>
              </a:rPr>
              <a:t>serán</a:t>
            </a:r>
            <a:r>
              <a:rPr lang="en-US" altLang="es-MX" sz="320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rgbClr val="990000"/>
                </a:solidFill>
                <a:latin typeface="Arial"/>
                <a:cs typeface="Arial"/>
              </a:rPr>
              <a:t>mayorías</a:t>
            </a:r>
            <a:r>
              <a:rPr lang="en-US" altLang="es-MX" sz="320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rgbClr val="990000"/>
                </a:solidFill>
                <a:latin typeface="Arial"/>
                <a:cs typeface="Arial"/>
              </a:rPr>
              <a:t>mañana</a:t>
            </a:r>
            <a:r>
              <a:rPr lang="en-US" altLang="es-MX" sz="3200" dirty="0">
                <a:solidFill>
                  <a:srgbClr val="990000"/>
                </a:solidFill>
                <a:latin typeface="Arial"/>
                <a:cs typeface="Arial"/>
              </a:rPr>
              <a:t>.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    </a:t>
            </a:r>
            <a:r>
              <a:rPr lang="en-US" altLang="es-MX" sz="3200" dirty="0" err="1">
                <a:latin typeface="Arial"/>
                <a:cs typeface="Arial"/>
              </a:rPr>
              <a:t>Alternancia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posible</a:t>
            </a:r>
            <a:r>
              <a:rPr lang="en-US" altLang="es-MX" sz="3200" dirty="0">
                <a:latin typeface="Arial"/>
                <a:cs typeface="Arial"/>
              </a:rPr>
              <a:t> y probable, </a:t>
            </a:r>
            <a:r>
              <a:rPr lang="en-US" altLang="es-MX" sz="3200" dirty="0" err="1">
                <a:latin typeface="Arial"/>
                <a:cs typeface="Arial"/>
              </a:rPr>
              <a:t>como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en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    UK o USA; </a:t>
            </a:r>
            <a:r>
              <a:rPr lang="en-US" altLang="es-MX" sz="3200" dirty="0" err="1">
                <a:latin typeface="Arial"/>
                <a:cs typeface="Arial"/>
              </a:rPr>
              <a:t>pero</a:t>
            </a:r>
            <a:r>
              <a:rPr lang="en-US" altLang="es-MX" sz="3200" dirty="0">
                <a:latin typeface="Arial"/>
                <a:cs typeface="Arial"/>
              </a:rPr>
              <a:t> ¿PRI </a:t>
            </a:r>
            <a:r>
              <a:rPr lang="en-US" altLang="es-MX" sz="3200" dirty="0" err="1">
                <a:latin typeface="Arial"/>
                <a:cs typeface="Arial"/>
              </a:rPr>
              <a:t>clásico</a:t>
            </a:r>
            <a:r>
              <a:rPr lang="en-US" altLang="es-MX" sz="3200" dirty="0">
                <a:latin typeface="Arial"/>
                <a:cs typeface="Arial"/>
              </a:rPr>
              <a:t>? ¿</a:t>
            </a:r>
            <a:r>
              <a:rPr lang="en-US" altLang="es-MX" sz="3200" dirty="0" err="1">
                <a:latin typeface="Arial"/>
                <a:cs typeface="Arial"/>
              </a:rPr>
              <a:t>Líbano</a:t>
            </a:r>
            <a:r>
              <a:rPr lang="en-US" altLang="es-MX" sz="3200" dirty="0">
                <a:latin typeface="Arial"/>
                <a:cs typeface="Arial"/>
              </a:rPr>
              <a:t>?</a:t>
            </a:r>
          </a:p>
        </p:txBody>
      </p:sp>
      <p:sp>
        <p:nvSpPr>
          <p:cNvPr id="77828" name="Text Box 4">
            <a:extLst>
              <a:ext uri="{FF2B5EF4-FFF2-40B4-BE49-F238E27FC236}">
                <a16:creationId xmlns:a16="http://schemas.microsoft.com/office/drawing/2014/main" id="{4033BD33-1B0D-4AB8-B5FD-053B82ED5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98838"/>
            <a:ext cx="8610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(2) 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La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mayoría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representa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razonablemente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     bien los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intereses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de la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minoría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.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   Sistema de </a:t>
            </a:r>
            <a:r>
              <a:rPr lang="en-US" altLang="es-MX" sz="3200" dirty="0" err="1">
                <a:latin typeface="Arial"/>
                <a:cs typeface="Arial"/>
              </a:rPr>
              <a:t>partidos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centrípeto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i="1" dirty="0">
                <a:latin typeface="Arial"/>
                <a:cs typeface="Arial"/>
              </a:rPr>
              <a:t>catch-all</a:t>
            </a:r>
            <a:endParaRPr lang="en-US" altLang="es-MX" sz="3200" i="1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77829" name="Text Box 5">
            <a:extLst>
              <a:ext uri="{FF2B5EF4-FFF2-40B4-BE49-F238E27FC236}">
                <a16:creationId xmlns:a16="http://schemas.microsoft.com/office/drawing/2014/main" id="{71B3EADB-B3AD-41FE-81E1-9456DAD0D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257800"/>
            <a:ext cx="81534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Se incumplen en </a:t>
            </a:r>
            <a:r>
              <a:rPr lang="en-US" altLang="es-MX" sz="3200" b="1">
                <a:latin typeface="Arial" panose="020B0604020202020204" pitchFamily="34" charset="0"/>
              </a:rPr>
              <a:t>sociedades plurales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especialmente si hay diferencias étnicas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autoUpdateAnimBg="0"/>
      <p:bldP spid="77828" grpId="0" autoUpdateAnimBg="0"/>
      <p:bldP spid="77829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548A6DBD-D01B-441F-14F7-F34428FA7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342" y="172973"/>
            <a:ext cx="4371787" cy="63178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63277165-3362-489F-BD5A-BD2B35B44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200" y="409575"/>
            <a:ext cx="4749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tiranía de la mayoría</a:t>
            </a:r>
          </a:p>
        </p:txBody>
      </p:sp>
      <p:sp>
        <p:nvSpPr>
          <p:cNvPr id="78851" name="Text Box 3">
            <a:extLst>
              <a:ext uri="{FF2B5EF4-FFF2-40B4-BE49-F238E27FC236}">
                <a16:creationId xmlns:a16="http://schemas.microsoft.com/office/drawing/2014/main" id="{EC9ADE88-6354-4EEF-8099-106F81B36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00200"/>
            <a:ext cx="8153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En </a:t>
            </a:r>
            <a:r>
              <a:rPr lang="en-US" altLang="es-MX" sz="3200" dirty="0" err="1">
                <a:latin typeface="Arial"/>
                <a:cs typeface="Arial"/>
              </a:rPr>
              <a:t>democracias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plurales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el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mandato</a:t>
            </a:r>
            <a:r>
              <a:rPr lang="en-US" altLang="es-MX" sz="3200" dirty="0">
                <a:latin typeface="Arial"/>
                <a:cs typeface="Arial"/>
              </a:rPr>
              <a:t> de la </a:t>
            </a:r>
            <a:r>
              <a:rPr lang="en-US" altLang="es-MX" sz="3200" dirty="0" err="1">
                <a:latin typeface="Arial"/>
                <a:cs typeface="Arial"/>
              </a:rPr>
              <a:t>mayoría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puede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traducirse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b="1" dirty="0" err="1">
                <a:latin typeface="Arial"/>
                <a:cs typeface="Arial"/>
              </a:rPr>
              <a:t>opresión</a:t>
            </a:r>
            <a:r>
              <a:rPr lang="en-US" altLang="es-MX" sz="3200" b="1" dirty="0">
                <a:latin typeface="Arial"/>
                <a:cs typeface="Arial"/>
              </a:rPr>
              <a:t> de la </a:t>
            </a:r>
            <a:r>
              <a:rPr lang="en-US" altLang="es-MX" sz="3200" b="1" dirty="0" err="1">
                <a:latin typeface="Arial"/>
                <a:cs typeface="Arial"/>
              </a:rPr>
              <a:t>minoría</a:t>
            </a:r>
            <a:r>
              <a:rPr lang="en-US" altLang="es-MX" sz="3200" dirty="0">
                <a:latin typeface="Arial"/>
                <a:cs typeface="Arial"/>
              </a:rPr>
              <a:t>, y </a:t>
            </a:r>
            <a:r>
              <a:rPr lang="en-US" altLang="es-MX" sz="3200" dirty="0" err="1">
                <a:latin typeface="Arial"/>
                <a:cs typeface="Arial"/>
              </a:rPr>
              <a:t>esto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confrontación</a:t>
            </a:r>
            <a:r>
              <a:rPr lang="en-US" altLang="es-MX" sz="3200" dirty="0">
                <a:latin typeface="Arial"/>
                <a:cs typeface="Arial"/>
              </a:rPr>
              <a:t> civil</a:t>
            </a:r>
          </a:p>
        </p:txBody>
      </p:sp>
      <p:sp>
        <p:nvSpPr>
          <p:cNvPr id="78852" name="Text Box 4">
            <a:extLst>
              <a:ext uri="{FF2B5EF4-FFF2-40B4-BE49-F238E27FC236}">
                <a16:creationId xmlns:a16="http://schemas.microsoft.com/office/drawing/2014/main" id="{7C4EC6CD-D462-41A7-A86F-B15237451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657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Norirlanda 1921-72 may=Unionistas,</a:t>
            </a:r>
            <a:br>
              <a:rPr lang="en-US" altLang="es-MX" sz="3200" b="1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País Vasco, Sudán, Nigeria</a:t>
            </a:r>
          </a:p>
        </p:txBody>
      </p:sp>
      <p:sp>
        <p:nvSpPr>
          <p:cNvPr id="78854" name="Text Box 6">
            <a:extLst>
              <a:ext uri="{FF2B5EF4-FFF2-40B4-BE49-F238E27FC236}">
                <a16:creationId xmlns:a16="http://schemas.microsoft.com/office/drawing/2014/main" id="{55CE4E86-529F-4EFD-B9A7-0A19BF41D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334000"/>
            <a:ext cx="8610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Lijphart: en estos casos conviene basarse en un principio alternativo--el del </a:t>
            </a:r>
            <a:r>
              <a:rPr lang="en-US" altLang="es-MX" sz="3200" b="1">
                <a:latin typeface="Arial" panose="020B0604020202020204" pitchFamily="34" charset="0"/>
              </a:rPr>
              <a:t>consenso</a:t>
            </a:r>
          </a:p>
        </p:txBody>
      </p:sp>
      <p:pic>
        <p:nvPicPr>
          <p:cNvPr id="78861" name="Picture 13" descr="C:\Documents and Settings\emagarm\Escritorio\derry_religion.gif">
            <a:extLst>
              <a:ext uri="{FF2B5EF4-FFF2-40B4-BE49-F238E27FC236}">
                <a16:creationId xmlns:a16="http://schemas.microsoft.com/office/drawing/2014/main" id="{D7102995-E1AF-48B9-BE73-A8ADF1A59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131763"/>
            <a:ext cx="7154862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165F3D05-ACC8-481B-AA5B-EC1E91FCC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304800"/>
            <a:ext cx="4911725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0" name="AutoShape 13">
            <a:hlinkClick r:id="rId4" highlightClick="1"/>
            <a:extLst>
              <a:ext uri="{FF2B5EF4-FFF2-40B4-BE49-F238E27FC236}">
                <a16:creationId xmlns:a16="http://schemas.microsoft.com/office/drawing/2014/main" id="{24EBF46B-6548-4EE9-8BCC-44CB2420A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33400"/>
            <a:ext cx="685800" cy="609600"/>
          </a:xfrm>
          <a:prstGeom prst="actionButtonMovi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autoUpdateAnimBg="0"/>
      <p:bldP spid="78852" grpId="0" autoUpdateAnimBg="0"/>
      <p:bldP spid="78854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763EED1B-EB80-4CB6-87E0-747808571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647" y="248024"/>
            <a:ext cx="7950200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 err="1">
                <a:latin typeface="Arial"/>
                <a:cs typeface="Arial"/>
              </a:rPr>
              <a:t>Demografía</a:t>
            </a:r>
            <a:r>
              <a:rPr lang="en-US" altLang="es-MX" sz="3200" dirty="0">
                <a:latin typeface="Arial"/>
                <a:cs typeface="Arial"/>
              </a:rPr>
              <a:t> y </a:t>
            </a:r>
            <a:r>
              <a:rPr lang="en-US" altLang="es-MX" sz="3200" dirty="0" err="1">
                <a:latin typeface="Arial"/>
                <a:cs typeface="Arial"/>
              </a:rPr>
              <a:t>opinión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pública</a:t>
            </a:r>
            <a:endParaRPr lang="es-ES" dirty="0" err="1"/>
          </a:p>
        </p:txBody>
      </p:sp>
      <p:sp>
        <p:nvSpPr>
          <p:cNvPr id="82956" name="Text Box 12">
            <a:extLst>
              <a:ext uri="{FF2B5EF4-FFF2-40B4-BE49-F238E27FC236}">
                <a16:creationId xmlns:a16="http://schemas.microsoft.com/office/drawing/2014/main" id="{DC91C982-2EAF-4859-A972-DD4B29BEA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246688"/>
            <a:ext cx="81534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dirty="0">
                <a:latin typeface="Arial"/>
                <a:cs typeface="Arial"/>
              </a:rPr>
              <a:t>Pero: </a:t>
            </a:r>
            <a:r>
              <a:rPr lang="en-US" altLang="es-MX" sz="2800" dirty="0" err="1">
                <a:latin typeface="Arial"/>
                <a:cs typeface="Arial"/>
              </a:rPr>
              <a:t>afirmaron</a:t>
            </a:r>
            <a:r>
              <a:rPr lang="en-US" altLang="es-MX" sz="2800" dirty="0">
                <a:latin typeface="Arial"/>
                <a:cs typeface="Arial"/>
              </a:rPr>
              <a:t> </a:t>
            </a:r>
            <a:r>
              <a:rPr lang="en-US" altLang="es-MX" sz="2800" dirty="0" err="1">
                <a:latin typeface="Arial"/>
                <a:cs typeface="Arial"/>
              </a:rPr>
              <a:t>nunca</a:t>
            </a:r>
            <a:r>
              <a:rPr lang="en-US" altLang="es-MX" sz="2800" dirty="0">
                <a:latin typeface="Arial"/>
                <a:cs typeface="Arial"/>
              </a:rPr>
              <a:t> </a:t>
            </a:r>
            <a:r>
              <a:rPr lang="en-US" altLang="es-MX" sz="2800" dirty="0" err="1">
                <a:latin typeface="Arial"/>
                <a:cs typeface="Arial"/>
              </a:rPr>
              <a:t>haber</a:t>
            </a:r>
            <a:r>
              <a:rPr lang="en-US" altLang="es-MX" sz="2800" dirty="0">
                <a:latin typeface="Arial"/>
                <a:cs typeface="Arial"/>
              </a:rPr>
              <a:t> </a:t>
            </a:r>
            <a:r>
              <a:rPr lang="en-US" altLang="es-MX" sz="2800" dirty="0" err="1">
                <a:latin typeface="Arial"/>
                <a:cs typeface="Arial"/>
              </a:rPr>
              <a:t>cambiado</a:t>
            </a:r>
            <a:r>
              <a:rPr lang="en-US" altLang="es-MX" sz="2800" dirty="0">
                <a:latin typeface="Arial"/>
                <a:cs typeface="Arial"/>
              </a:rPr>
              <a:t> de </a:t>
            </a:r>
            <a:r>
              <a:rPr lang="en-US" altLang="es-MX" sz="2800" dirty="0" err="1">
                <a:latin typeface="Arial"/>
                <a:cs typeface="Arial"/>
              </a:rPr>
              <a:t>postura</a:t>
            </a:r>
            <a:r>
              <a:rPr lang="en-US" altLang="es-MX" sz="2800" dirty="0">
                <a:latin typeface="Arial"/>
                <a:cs typeface="Arial"/>
              </a:rPr>
              <a:t> </a:t>
            </a:r>
            <a:r>
              <a:rPr lang="en-US" altLang="es-MX" sz="2800" dirty="0" err="1">
                <a:latin typeface="Arial"/>
                <a:cs typeface="Arial"/>
              </a:rPr>
              <a:t>sobre</a:t>
            </a:r>
            <a:r>
              <a:rPr lang="en-US" altLang="es-MX" sz="2800" dirty="0">
                <a:latin typeface="Arial"/>
                <a:cs typeface="Arial"/>
              </a:rPr>
              <a:t> status Nor-Irl. (</a:t>
            </a:r>
            <a:r>
              <a:rPr lang="en-US" sz="2800" dirty="0" err="1">
                <a:latin typeface="Arial"/>
                <a:cs typeface="Arial"/>
              </a:rPr>
              <a:t>encuesta</a:t>
            </a:r>
            <a:r>
              <a:rPr lang="en-US" sz="2800" dirty="0">
                <a:latin typeface="Arial"/>
                <a:cs typeface="Arial"/>
              </a:rPr>
              <a:t> de 2022</a:t>
            </a:r>
            <a:r>
              <a:rPr lang="en-US" altLang="es-MX" sz="2800" dirty="0">
                <a:latin typeface="Arial"/>
                <a:cs typeface="Arial"/>
              </a:rPr>
              <a:t>)</a:t>
            </a:r>
            <a:br>
              <a:rPr lang="en-US" altLang="es-MX" sz="2800" dirty="0">
                <a:latin typeface="Arial"/>
                <a:cs typeface="Arial"/>
              </a:rPr>
            </a:br>
            <a:r>
              <a:rPr lang="en-US" altLang="es-MX" sz="2800" dirty="0">
                <a:latin typeface="Arial"/>
                <a:cs typeface="Arial"/>
              </a:rPr>
              <a:t>     </a:t>
            </a:r>
            <a:r>
              <a:rPr lang="en-US" altLang="es-MX" sz="2800" dirty="0" err="1">
                <a:latin typeface="Arial"/>
                <a:cs typeface="Arial"/>
              </a:rPr>
              <a:t>protestantes</a:t>
            </a:r>
            <a:r>
              <a:rPr lang="en-US" altLang="es-MX" sz="2800" dirty="0">
                <a:latin typeface="Arial"/>
                <a:cs typeface="Arial"/>
              </a:rPr>
              <a:t> 86%                 </a:t>
            </a:r>
            <a:r>
              <a:rPr lang="en-US" altLang="es-MX" sz="2800" dirty="0" err="1">
                <a:latin typeface="Arial"/>
                <a:cs typeface="Arial"/>
              </a:rPr>
              <a:t>católicos</a:t>
            </a:r>
            <a:r>
              <a:rPr lang="en-US" altLang="es-MX" sz="2800" dirty="0">
                <a:latin typeface="Arial"/>
                <a:cs typeface="Arial"/>
              </a:rPr>
              <a:t> 64%</a:t>
            </a:r>
          </a:p>
        </p:txBody>
      </p:sp>
      <p:pic>
        <p:nvPicPr>
          <p:cNvPr id="2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C3815EF-77D6-098B-7AD2-7C677731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9" y="1129927"/>
            <a:ext cx="6299199" cy="3933263"/>
          </a:xfrm>
          <a:prstGeom prst="rect">
            <a:avLst/>
          </a:prstGeom>
        </p:spPr>
      </p:pic>
      <p:pic>
        <p:nvPicPr>
          <p:cNvPr id="3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6DB12D7-EFFA-13C6-F5D2-3CAA1FB96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89" y="1129927"/>
            <a:ext cx="6299199" cy="39332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6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763EED1B-EB80-4CB6-87E0-747808571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57200"/>
            <a:ext cx="79502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Modelo consensual de democracia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10 características</a:t>
            </a:r>
          </a:p>
        </p:txBody>
      </p:sp>
      <p:sp>
        <p:nvSpPr>
          <p:cNvPr id="82947" name="Text Box 3">
            <a:extLst>
              <a:ext uri="{FF2B5EF4-FFF2-40B4-BE49-F238E27FC236}">
                <a16:creationId xmlns:a16="http://schemas.microsoft.com/office/drawing/2014/main" id="{0D0F7624-0B7B-4174-9F9A-15CB8E019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8120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  <a:r>
              <a:rPr lang="en-US" altLang="es-MX" sz="2800">
                <a:latin typeface="Arial" panose="020B0604020202020204" pitchFamily="34" charset="0"/>
              </a:rPr>
              <a:t>) Poder ejecutivo compartido, coalición amplia</a:t>
            </a:r>
          </a:p>
        </p:txBody>
      </p:sp>
      <p:sp>
        <p:nvSpPr>
          <p:cNvPr id="82948" name="Text Box 4">
            <a:extLst>
              <a:ext uri="{FF2B5EF4-FFF2-40B4-BE49-F238E27FC236}">
                <a16:creationId xmlns:a16="http://schemas.microsoft.com/office/drawing/2014/main" id="{6721AFA3-E4E5-400C-8406-91EB2B648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409825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92D050"/>
                </a:solidFill>
                <a:latin typeface="Arial" panose="020B0604020202020204" pitchFamily="34" charset="0"/>
              </a:rPr>
              <a:t>2</a:t>
            </a:r>
            <a:r>
              <a:rPr lang="en-US" altLang="es-MX" sz="2800">
                <a:latin typeface="Arial" panose="020B0604020202020204" pitchFamily="34" charset="0"/>
              </a:rPr>
              <a:t>) Equilibrio de poderes legislativo y ejecutivo</a:t>
            </a:r>
          </a:p>
        </p:txBody>
      </p:sp>
      <p:sp>
        <p:nvSpPr>
          <p:cNvPr id="82949" name="Text Box 5">
            <a:extLst>
              <a:ext uri="{FF2B5EF4-FFF2-40B4-BE49-F238E27FC236}">
                <a16:creationId xmlns:a16="http://schemas.microsoft.com/office/drawing/2014/main" id="{C126417A-4BE6-4883-A22E-37D14F0C1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836863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00B0F0"/>
                </a:solidFill>
                <a:latin typeface="Arial" panose="020B0604020202020204" pitchFamily="34" charset="0"/>
              </a:rPr>
              <a:t>3</a:t>
            </a:r>
            <a:r>
              <a:rPr lang="en-US" altLang="es-MX" sz="2800">
                <a:latin typeface="Arial" panose="020B0604020202020204" pitchFamily="34" charset="0"/>
              </a:rPr>
              <a:t>) Bicameralismo simétrico, minorías representadas</a:t>
            </a:r>
          </a:p>
        </p:txBody>
      </p:sp>
      <p:sp>
        <p:nvSpPr>
          <p:cNvPr id="82950" name="Text Box 6">
            <a:extLst>
              <a:ext uri="{FF2B5EF4-FFF2-40B4-BE49-F238E27FC236}">
                <a16:creationId xmlns:a16="http://schemas.microsoft.com/office/drawing/2014/main" id="{61E776D7-CDAD-4824-8281-0ABA16AE1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6390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  <a:t>4</a:t>
            </a:r>
            <a:r>
              <a:rPr lang="en-US" altLang="es-MX" sz="2800">
                <a:latin typeface="Arial" panose="020B0604020202020204" pitchFamily="34" charset="0"/>
              </a:rPr>
              <a:t>) Sistema multipartidista</a:t>
            </a:r>
          </a:p>
        </p:txBody>
      </p:sp>
      <p:sp>
        <p:nvSpPr>
          <p:cNvPr id="82951" name="Text Box 7">
            <a:extLst>
              <a:ext uri="{FF2B5EF4-FFF2-40B4-BE49-F238E27FC236}">
                <a16:creationId xmlns:a16="http://schemas.microsoft.com/office/drawing/2014/main" id="{8147667D-4E7F-4E77-B3FA-277B515D8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90938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altLang="es-MX" sz="2800" dirty="0">
                <a:latin typeface="Arial" charset="0"/>
              </a:rPr>
              <a:t>(</a:t>
            </a:r>
            <a:r>
              <a:rPr lang="en-US" altLang="es-MX" sz="28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 charset="0"/>
              </a:rPr>
              <a:t>5</a:t>
            </a:r>
            <a:r>
              <a:rPr lang="en-US" altLang="es-MX" sz="2800" dirty="0">
                <a:latin typeface="Arial" charset="0"/>
              </a:rPr>
              <a:t>) </a:t>
            </a:r>
            <a:r>
              <a:rPr lang="en-US" altLang="es-MX" sz="2800" dirty="0" err="1">
                <a:latin typeface="Arial" charset="0"/>
              </a:rPr>
              <a:t>Representación</a:t>
            </a:r>
            <a:r>
              <a:rPr lang="en-US" altLang="es-MX" sz="2800" dirty="0">
                <a:latin typeface="Arial" charset="0"/>
              </a:rPr>
              <a:t> </a:t>
            </a:r>
            <a:r>
              <a:rPr lang="en-US" altLang="es-MX" sz="2800" dirty="0" err="1">
                <a:latin typeface="Arial" charset="0"/>
              </a:rPr>
              <a:t>proporcional</a:t>
            </a:r>
            <a:endParaRPr lang="en-US" altLang="es-MX" sz="2800" dirty="0">
              <a:latin typeface="Arial" charset="0"/>
            </a:endParaRPr>
          </a:p>
        </p:txBody>
      </p:sp>
      <p:sp>
        <p:nvSpPr>
          <p:cNvPr id="82952" name="Text Box 8">
            <a:extLst>
              <a:ext uri="{FF2B5EF4-FFF2-40B4-BE49-F238E27FC236}">
                <a16:creationId xmlns:a16="http://schemas.microsoft.com/office/drawing/2014/main" id="{DF4C6AD5-1144-4312-B63D-69B3E21F3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117975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003399"/>
                </a:solidFill>
                <a:latin typeface="Arial" panose="020B0604020202020204" pitchFamily="34" charset="0"/>
              </a:rPr>
              <a:t>6</a:t>
            </a:r>
            <a:r>
              <a:rPr lang="en-US" altLang="es-MX" sz="2800">
                <a:latin typeface="Arial" panose="020B0604020202020204" pitchFamily="34" charset="0"/>
              </a:rPr>
              <a:t>) Corporativismo de grupos de interés</a:t>
            </a:r>
          </a:p>
        </p:txBody>
      </p:sp>
      <p:sp>
        <p:nvSpPr>
          <p:cNvPr id="82953" name="Text Box 9">
            <a:extLst>
              <a:ext uri="{FF2B5EF4-FFF2-40B4-BE49-F238E27FC236}">
                <a16:creationId xmlns:a16="http://schemas.microsoft.com/office/drawing/2014/main" id="{BAC22A2F-3F15-4C51-9C92-47A47B6E0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45013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altLang="es-MX" sz="2800" dirty="0">
                <a:latin typeface="Arial" charset="0"/>
              </a:rPr>
              <a:t>(</a:t>
            </a:r>
            <a:r>
              <a:rPr lang="en-US" altLang="es-MX" sz="2800" dirty="0">
                <a:solidFill>
                  <a:schemeClr val="accent5">
                    <a:lumMod val="50000"/>
                  </a:schemeClr>
                </a:solidFill>
                <a:latin typeface="Arial" charset="0"/>
              </a:rPr>
              <a:t>7</a:t>
            </a:r>
            <a:r>
              <a:rPr lang="en-US" altLang="es-MX" sz="2800" dirty="0">
                <a:latin typeface="Arial" charset="0"/>
              </a:rPr>
              <a:t>) </a:t>
            </a:r>
            <a:r>
              <a:rPr lang="en-US" altLang="es-MX" sz="2800" dirty="0" err="1">
                <a:latin typeface="Arial" charset="0"/>
              </a:rPr>
              <a:t>Federalismo</a:t>
            </a:r>
            <a:r>
              <a:rPr lang="en-US" altLang="es-MX" sz="2800" dirty="0">
                <a:latin typeface="Arial" charset="0"/>
              </a:rPr>
              <a:t> y </a:t>
            </a:r>
            <a:r>
              <a:rPr lang="en-US" altLang="es-MX" sz="2800" dirty="0" err="1">
                <a:latin typeface="Arial" charset="0"/>
              </a:rPr>
              <a:t>descentralización</a:t>
            </a:r>
            <a:endParaRPr lang="en-US" altLang="es-MX" sz="2800" dirty="0">
              <a:latin typeface="Arial" charset="0"/>
            </a:endParaRPr>
          </a:p>
        </p:txBody>
      </p:sp>
      <p:sp>
        <p:nvSpPr>
          <p:cNvPr id="82954" name="Text Box 10">
            <a:extLst>
              <a:ext uri="{FF2B5EF4-FFF2-40B4-BE49-F238E27FC236}">
                <a16:creationId xmlns:a16="http://schemas.microsoft.com/office/drawing/2014/main" id="{1E7EB711-197E-490E-AA9F-53F468F89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7205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altLang="es-MX" sz="2800" dirty="0">
                <a:latin typeface="Arial" charset="0"/>
              </a:rPr>
              <a:t>(</a:t>
            </a:r>
            <a:r>
              <a:rPr lang="en-US" altLang="es-MX" sz="28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8</a:t>
            </a:r>
            <a:r>
              <a:rPr lang="en-US" altLang="es-MX" sz="2800" dirty="0">
                <a:latin typeface="Arial" charset="0"/>
              </a:rPr>
              <a:t>) </a:t>
            </a:r>
            <a:r>
              <a:rPr lang="en-US" altLang="es-MX" sz="2800" dirty="0" err="1">
                <a:latin typeface="Arial" charset="0"/>
              </a:rPr>
              <a:t>Constitución</a:t>
            </a:r>
            <a:r>
              <a:rPr lang="en-US" altLang="es-MX" sz="2800" dirty="0">
                <a:latin typeface="Arial" charset="0"/>
              </a:rPr>
              <a:t> </a:t>
            </a:r>
            <a:r>
              <a:rPr lang="en-US" altLang="es-MX" sz="2800" dirty="0" err="1">
                <a:latin typeface="Arial" charset="0"/>
              </a:rPr>
              <a:t>escrita</a:t>
            </a:r>
            <a:r>
              <a:rPr lang="en-US" altLang="es-MX" sz="2800" dirty="0">
                <a:latin typeface="Arial" charset="0"/>
              </a:rPr>
              <a:t>, veto de la </a:t>
            </a:r>
            <a:r>
              <a:rPr lang="en-US" altLang="es-MX" sz="2800" dirty="0" err="1">
                <a:latin typeface="Arial" charset="0"/>
              </a:rPr>
              <a:t>minoría</a:t>
            </a:r>
            <a:endParaRPr lang="en-US" altLang="es-MX" sz="2800" dirty="0">
              <a:latin typeface="Arial" charset="0"/>
            </a:endParaRPr>
          </a:p>
        </p:txBody>
      </p:sp>
      <p:sp>
        <p:nvSpPr>
          <p:cNvPr id="82955" name="Text Box 11">
            <a:extLst>
              <a:ext uri="{FF2B5EF4-FFF2-40B4-BE49-F238E27FC236}">
                <a16:creationId xmlns:a16="http://schemas.microsoft.com/office/drawing/2014/main" id="{B906B031-BCFD-4886-B27A-CDD00ADB4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424488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FF9900"/>
                </a:solidFill>
                <a:latin typeface="Arial" panose="020B0604020202020204" pitchFamily="34" charset="0"/>
              </a:rPr>
              <a:t>9</a:t>
            </a:r>
            <a:r>
              <a:rPr lang="en-US" altLang="es-MX" sz="2800">
                <a:latin typeface="Arial" panose="020B0604020202020204" pitchFamily="34" charset="0"/>
              </a:rPr>
              <a:t>) Revisión judicial</a:t>
            </a:r>
          </a:p>
        </p:txBody>
      </p:sp>
      <p:sp>
        <p:nvSpPr>
          <p:cNvPr id="82956" name="Text Box 12">
            <a:extLst>
              <a:ext uri="{FF2B5EF4-FFF2-40B4-BE49-F238E27FC236}">
                <a16:creationId xmlns:a16="http://schemas.microsoft.com/office/drawing/2014/main" id="{DC91C982-2EAF-4859-A972-DD4B29BEA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81688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(10) Banco Central independiente</a:t>
            </a:r>
          </a:p>
        </p:txBody>
      </p:sp>
    </p:spTree>
    <p:extLst>
      <p:ext uri="{BB962C8B-B14F-4D97-AF65-F5344CB8AC3E}">
        <p14:creationId xmlns:p14="http://schemas.microsoft.com/office/powerpoint/2010/main" val="117000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autoUpdateAnimBg="0"/>
      <p:bldP spid="82948" grpId="0" autoUpdateAnimBg="0"/>
      <p:bldP spid="82949" grpId="0" autoUpdateAnimBg="0"/>
      <p:bldP spid="82950" grpId="0" autoUpdateAnimBg="0"/>
      <p:bldP spid="82951" grpId="0" autoUpdateAnimBg="0"/>
      <p:bldP spid="82952" grpId="0" autoUpdateAnimBg="0"/>
      <p:bldP spid="82953" grpId="0" autoUpdateAnimBg="0"/>
      <p:bldP spid="82954" grpId="0" autoUpdateAnimBg="0"/>
      <p:bldP spid="82955" grpId="0" autoUpdateAnimBg="0"/>
      <p:bldP spid="82956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B3EC9CB1-72CD-4916-A73C-882BF80E5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8166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La </a:t>
            </a:r>
            <a:r>
              <a:rPr lang="en-US" altLang="es-MX" sz="3200" b="1" dirty="0" err="1">
                <a:latin typeface="Arial"/>
                <a:cs typeface="Arial"/>
              </a:rPr>
              <a:t>Confederación</a:t>
            </a:r>
            <a:r>
              <a:rPr lang="en-US" altLang="es-MX" sz="3200" b="1" dirty="0">
                <a:latin typeface="Arial"/>
                <a:cs typeface="Arial"/>
              </a:rPr>
              <a:t> </a:t>
            </a:r>
            <a:r>
              <a:rPr lang="en-US" altLang="es-MX" sz="3200" b="1" dirty="0" err="1">
                <a:latin typeface="Arial"/>
                <a:cs typeface="Arial"/>
              </a:rPr>
              <a:t>Helvética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dirty="0" err="1">
                <a:latin typeface="Arial"/>
                <a:cs typeface="Arial"/>
              </a:rPr>
              <a:t>nación</a:t>
            </a:r>
            <a:r>
              <a:rPr lang="en-US" altLang="es-MX" sz="3200" dirty="0">
                <a:latin typeface="Arial"/>
                <a:cs typeface="Arial"/>
              </a:rPr>
              <a:t> plural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7AFE8BE1-07C0-430E-B2A3-DA3B7F907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1584325"/>
            <a:ext cx="8394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Superficie:  40,000 km</a:t>
            </a:r>
            <a:r>
              <a:rPr lang="en-US" altLang="es-MX" sz="3200" baseline="30000">
                <a:latin typeface="Arial" panose="020B0604020202020204" pitchFamily="34" charset="0"/>
              </a:rPr>
              <a:t>2</a:t>
            </a:r>
            <a:r>
              <a:rPr lang="en-US" altLang="es-MX" sz="3200">
                <a:latin typeface="Arial" panose="020B0604020202020204" pitchFamily="34" charset="0"/>
              </a:rPr>
              <a:t> (Mex 50</a:t>
            </a:r>
            <a:r>
              <a:rPr lang="en-US" altLang="es-MX">
                <a:latin typeface="Arial" panose="020B0604020202020204" pitchFamily="34" charset="0"/>
              </a:rPr>
              <a:t>x</a:t>
            </a:r>
            <a:r>
              <a:rPr lang="en-US" altLang="es-MX" sz="3200">
                <a:latin typeface="Arial" panose="020B0604020202020204" pitchFamily="34" charset="0"/>
              </a:rPr>
              <a:t> mayor)</a:t>
            </a:r>
          </a:p>
        </p:txBody>
      </p:sp>
      <p:sp>
        <p:nvSpPr>
          <p:cNvPr id="81924" name="Text Box 4">
            <a:extLst>
              <a:ext uri="{FF2B5EF4-FFF2-40B4-BE49-F238E27FC236}">
                <a16:creationId xmlns:a16="http://schemas.microsoft.com/office/drawing/2014/main" id="{CB8E5F0C-0F89-4774-BA9A-9D978D7F1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2438400"/>
            <a:ext cx="7785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 dirty="0">
                <a:latin typeface="Arial"/>
                <a:cs typeface="Arial"/>
              </a:rPr>
              <a:t> Población:  8.5 </a:t>
            </a:r>
            <a:r>
              <a:rPr lang="en-US" altLang="es-MX" sz="3200" dirty="0" err="1">
                <a:latin typeface="Arial"/>
                <a:cs typeface="Arial"/>
              </a:rPr>
              <a:t>Mhab</a:t>
            </a:r>
            <a:r>
              <a:rPr lang="en-US" altLang="es-MX" sz="3200" dirty="0">
                <a:latin typeface="Arial"/>
                <a:cs typeface="Arial"/>
              </a:rPr>
              <a:t>    (Mex 14</a:t>
            </a:r>
            <a:r>
              <a:rPr lang="en-US" altLang="es-MX" dirty="0">
                <a:latin typeface="Arial"/>
                <a:cs typeface="Arial"/>
              </a:rPr>
              <a:t>x</a:t>
            </a:r>
            <a:r>
              <a:rPr lang="en-US" altLang="es-MX" sz="3200" dirty="0">
                <a:latin typeface="Arial"/>
                <a:cs typeface="Arial"/>
              </a:rPr>
              <a:t>);</a:t>
            </a:r>
          </a:p>
        </p:txBody>
      </p:sp>
      <p:sp>
        <p:nvSpPr>
          <p:cNvPr id="81925" name="Text Box 5">
            <a:extLst>
              <a:ext uri="{FF2B5EF4-FFF2-40B4-BE49-F238E27FC236}">
                <a16:creationId xmlns:a16="http://schemas.microsoft.com/office/drawing/2014/main" id="{5826382F-DF9F-40E4-A9DE-EFA919820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5668963"/>
            <a:ext cx="77851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 dirty="0">
                <a:latin typeface="Arial"/>
                <a:cs typeface="Arial"/>
              </a:rPr>
              <a:t> El </a:t>
            </a:r>
            <a:r>
              <a:rPr lang="en-US" altLang="es-MX" sz="3200" dirty="0" err="1">
                <a:latin typeface="Arial"/>
                <a:cs typeface="Arial"/>
              </a:rPr>
              <a:t>papel</a:t>
            </a:r>
            <a:r>
              <a:rPr lang="en-US" altLang="es-MX" sz="3200" dirty="0">
                <a:latin typeface="Arial"/>
                <a:cs typeface="Arial"/>
              </a:rPr>
              <a:t> de la </a:t>
            </a:r>
            <a:r>
              <a:rPr lang="en-US" altLang="es-MX" sz="3200" dirty="0" err="1">
                <a:latin typeface="Arial"/>
                <a:cs typeface="Arial"/>
              </a:rPr>
              <a:t>geografía</a:t>
            </a:r>
          </a:p>
        </p:txBody>
      </p:sp>
      <p:graphicFrame>
        <p:nvGraphicFramePr>
          <p:cNvPr id="81926" name="Object 6">
            <a:extLst>
              <a:ext uri="{FF2B5EF4-FFF2-40B4-BE49-F238E27FC236}">
                <a16:creationId xmlns:a16="http://schemas.microsoft.com/office/drawing/2014/main" id="{AC095B32-CDE7-4D19-986D-9ABF00C484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3276600"/>
          <a:ext cx="3819525" cy="204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1533754" imgH="819607" progId="Excel.Sheet.8">
                  <p:embed/>
                </p:oleObj>
              </mc:Choice>
              <mc:Fallback>
                <p:oleObj name="Hoja de cálculo" r:id="rId2" imgW="1533754" imgH="819607" progId="Excel.Sheet.8">
                  <p:embed/>
                  <p:pic>
                    <p:nvPicPr>
                      <p:cNvPr id="81926" name="Object 6">
                        <a:extLst>
                          <a:ext uri="{FF2B5EF4-FFF2-40B4-BE49-F238E27FC236}">
                            <a16:creationId xmlns:a16="http://schemas.microsoft.com/office/drawing/2014/main" id="{AC095B32-CDE7-4D19-986D-9ABF00C484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276600"/>
                        <a:ext cx="3819525" cy="204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7" name="Object 7">
            <a:extLst>
              <a:ext uri="{FF2B5EF4-FFF2-40B4-BE49-F238E27FC236}">
                <a16:creationId xmlns:a16="http://schemas.microsoft.com/office/drawing/2014/main" id="{0EAC4456-D601-4962-8512-D004E220A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3276600"/>
          <a:ext cx="381952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1533754" imgH="657454" progId="Excel.Sheet.8">
                  <p:embed/>
                </p:oleObj>
              </mc:Choice>
              <mc:Fallback>
                <p:oleObj name="Hoja de cálculo" r:id="rId4" imgW="1533754" imgH="657454" progId="Excel.Sheet.8">
                  <p:embed/>
                  <p:pic>
                    <p:nvPicPr>
                      <p:cNvPr id="81927" name="Object 7">
                        <a:extLst>
                          <a:ext uri="{FF2B5EF4-FFF2-40B4-BE49-F238E27FC236}">
                            <a16:creationId xmlns:a16="http://schemas.microsoft.com/office/drawing/2014/main" id="{0EAC4456-D601-4962-8512-D004E220A0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276600"/>
                        <a:ext cx="3819525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2" descr="Imagen que contiene dibujo, firmar, sostener, señal&#10;&#10;Descripción generada automáticamente">
            <a:extLst>
              <a:ext uri="{FF2B5EF4-FFF2-40B4-BE49-F238E27FC236}">
                <a16:creationId xmlns:a16="http://schemas.microsoft.com/office/drawing/2014/main" id="{8E5A0D05-B5ED-40E5-B8D6-7562A34F1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3931" y="5076568"/>
            <a:ext cx="1524000" cy="15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4" grpId="0" autoUpdateAnimBg="0"/>
      <p:bldP spid="81925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3">
            <a:extLst>
              <a:ext uri="{FF2B5EF4-FFF2-40B4-BE49-F238E27FC236}">
                <a16:creationId xmlns:a16="http://schemas.microsoft.com/office/drawing/2014/main" id="{083E0126-FBC3-4217-921D-6429F303D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26 cantones suizos</a:t>
            </a:r>
          </a:p>
        </p:txBody>
      </p:sp>
      <p:pic>
        <p:nvPicPr>
          <p:cNvPr id="8195" name="Picture 4" descr="C:\Documents and Settings\emagar\Mis documentos\Mis imágenes\pay_SUI_002.jpg">
            <a:extLst>
              <a:ext uri="{FF2B5EF4-FFF2-40B4-BE49-F238E27FC236}">
                <a16:creationId xmlns:a16="http://schemas.microsoft.com/office/drawing/2014/main" id="{A71ACCDC-C34E-4559-8C39-607893DD3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7924800" cy="51657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7">
            <a:extLst>
              <a:ext uri="{FF2B5EF4-FFF2-40B4-BE49-F238E27FC236}">
                <a16:creationId xmlns:a16="http://schemas.microsoft.com/office/drawing/2014/main" id="{FECE47F1-54DB-4F7D-A4D3-752B7B7BD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260475"/>
            <a:ext cx="7632700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>
            <a:extLst>
              <a:ext uri="{FF2B5EF4-FFF2-40B4-BE49-F238E27FC236}">
                <a16:creationId xmlns:a16="http://schemas.microsoft.com/office/drawing/2014/main" id="{69E4D9DB-A4A4-4A54-B7CC-32798D29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143000"/>
            <a:ext cx="2895600" cy="238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7DFE5402-0DD6-48A4-8108-0E4AA2DFF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48200"/>
            <a:ext cx="25908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Documents and Settings\emagar\Mis documentos\Mis imágenes\map of europe.jpg">
            <a:extLst>
              <a:ext uri="{FF2B5EF4-FFF2-40B4-BE49-F238E27FC236}">
                <a16:creationId xmlns:a16="http://schemas.microsoft.com/office/drawing/2014/main" id="{59C083AF-3114-4E21-8BCA-A7491FF5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-2743200"/>
            <a:ext cx="7694612" cy="1008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>
            <a:extLst>
              <a:ext uri="{FF2B5EF4-FFF2-40B4-BE49-F238E27FC236}">
                <a16:creationId xmlns:a16="http://schemas.microsoft.com/office/drawing/2014/main" id="{C7D6A020-AB17-48D6-9090-7D6E43739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95400" y="6743700"/>
            <a:ext cx="11277600" cy="9906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580A9BE3-739B-4580-A17A-F0B430104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95400" y="-3467100"/>
            <a:ext cx="11277600" cy="4572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A83A3961-E847-436F-BF16-CC8986F8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espina montañosa de Europa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3760</TotalTime>
  <Words>1067</Words>
  <Application>Microsoft Office PowerPoint</Application>
  <PresentationFormat>Presentación en pantalla (4:3)</PresentationFormat>
  <Paragraphs>184</Paragraphs>
  <Slides>30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1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UC San Diego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lastModifiedBy>ERIC MAGAR MEURS</cp:lastModifiedBy>
  <cp:revision>501</cp:revision>
  <cp:lastPrinted>2002-08-27T16:03:34Z</cp:lastPrinted>
  <dcterms:created xsi:type="dcterms:W3CDTF">2002-08-19T04:35:58Z</dcterms:created>
  <dcterms:modified xsi:type="dcterms:W3CDTF">2022-09-05T16:24:47Z</dcterms:modified>
</cp:coreProperties>
</file>